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Kanit" panose="020B0604020202020204" charset="-34"/>
      <p:regular r:id="rId12"/>
    </p:embeddedFont>
    <p:embeddedFont>
      <p:font typeface="Martel Sans"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5" d="100"/>
          <a:sy n="95" d="100"/>
        </p:scale>
        <p:origin x="42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09308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877378"/>
            <a:ext cx="7415927" cy="2129314"/>
          </a:xfrm>
          <a:prstGeom prst="rect">
            <a:avLst/>
          </a:prstGeom>
          <a:noFill/>
          <a:ln/>
        </p:spPr>
        <p:txBody>
          <a:bodyPr wrap="square" lIns="0" tIns="0" rIns="0" bIns="0" rtlCol="0" anchor="t"/>
          <a:lstStyle/>
          <a:p>
            <a:pPr marL="0" indent="0">
              <a:lnSpc>
                <a:spcPts val="8350"/>
              </a:lnSpc>
              <a:buNone/>
            </a:pPr>
            <a:r>
              <a:rPr lang="en-US" sz="6700" dirty="0">
                <a:solidFill>
                  <a:srgbClr val="272D45"/>
                </a:solidFill>
                <a:latin typeface="Kanit" pitchFamily="34" charset="0"/>
                <a:ea typeface="Kanit" pitchFamily="34" charset="-122"/>
                <a:cs typeface="Kanit" pitchFamily="34" charset="-120"/>
              </a:rPr>
              <a:t>ACE: Accessible Care For Everyone</a:t>
            </a:r>
            <a:endParaRPr lang="en-US" sz="6700" dirty="0"/>
          </a:p>
        </p:txBody>
      </p:sp>
      <p:sp>
        <p:nvSpPr>
          <p:cNvPr id="6" name="Text 3"/>
          <p:cNvSpPr/>
          <p:nvPr/>
        </p:nvSpPr>
        <p:spPr>
          <a:xfrm>
            <a:off x="6350437" y="4376976"/>
            <a:ext cx="7415927" cy="1975247"/>
          </a:xfrm>
          <a:prstGeom prst="rect">
            <a:avLst/>
          </a:prstGeom>
          <a:noFill/>
          <a:ln/>
        </p:spPr>
        <p:txBody>
          <a:bodyPr wrap="square" lIns="0" tIns="0" rIns="0" bIns="0" rtlCol="0" anchor="t"/>
          <a:lstStyle/>
          <a:p>
            <a:pPr marL="0" indent="0">
              <a:lnSpc>
                <a:spcPts val="3100"/>
              </a:lnSpc>
              <a:buNone/>
            </a:pPr>
            <a:r>
              <a:rPr lang="en-US" sz="1900" dirty="0">
                <a:solidFill>
                  <a:srgbClr val="2C3249"/>
                </a:solidFill>
                <a:latin typeface="Martel Sans" pitchFamily="34" charset="0"/>
                <a:ea typeface="Martel Sans" pitchFamily="34" charset="-122"/>
                <a:cs typeface="Martel Sans" pitchFamily="34" charset="-120"/>
              </a:rPr>
              <a:t>Welcome to ACE, a revolutionary platform designed to empower you with greater control over your health and insurance. ACE is the future of healthcare, making your medical information and insurance policies easily accessible, manageable, and secure.</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864037" y="1610439"/>
            <a:ext cx="12705517" cy="771525"/>
          </a:xfrm>
          <a:prstGeom prst="rect">
            <a:avLst/>
          </a:prstGeom>
          <a:noFill/>
          <a:ln/>
        </p:spPr>
        <p:txBody>
          <a:bodyPr wrap="none" lIns="0" tIns="0" rIns="0" bIns="0" rtlCol="0" anchor="t"/>
          <a:lstStyle/>
          <a:p>
            <a:pPr marL="0" indent="0">
              <a:lnSpc>
                <a:spcPts val="6050"/>
              </a:lnSpc>
              <a:buNone/>
            </a:pPr>
            <a:r>
              <a:rPr lang="en-US" sz="4850" dirty="0">
                <a:solidFill>
                  <a:srgbClr val="272D45"/>
                </a:solidFill>
                <a:latin typeface="Kanit" pitchFamily="34" charset="0"/>
                <a:ea typeface="Kanit" pitchFamily="34" charset="-122"/>
                <a:cs typeface="Kanit" pitchFamily="34" charset="-120"/>
              </a:rPr>
              <a:t>The Problem: A Fragmented Healthcare System</a:t>
            </a:r>
            <a:endParaRPr lang="en-US" sz="4850" dirty="0"/>
          </a:p>
        </p:txBody>
      </p:sp>
      <p:sp>
        <p:nvSpPr>
          <p:cNvPr id="5" name="Text 3"/>
          <p:cNvSpPr/>
          <p:nvPr/>
        </p:nvSpPr>
        <p:spPr>
          <a:xfrm>
            <a:off x="864037" y="2999065"/>
            <a:ext cx="3086100" cy="385763"/>
          </a:xfrm>
          <a:prstGeom prst="rect">
            <a:avLst/>
          </a:prstGeom>
          <a:noFill/>
          <a:ln/>
        </p:spPr>
        <p:txBody>
          <a:bodyPr wrap="none" lIns="0" tIns="0" rIns="0" bIns="0" rtlCol="0" anchor="t"/>
          <a:lstStyle/>
          <a:p>
            <a:pPr marL="0" indent="0">
              <a:lnSpc>
                <a:spcPts val="3000"/>
              </a:lnSpc>
              <a:buNone/>
            </a:pPr>
            <a:r>
              <a:rPr lang="en-US" sz="2400" dirty="0">
                <a:solidFill>
                  <a:srgbClr val="272D45"/>
                </a:solidFill>
                <a:latin typeface="Kanit" pitchFamily="34" charset="0"/>
                <a:ea typeface="Kanit" pitchFamily="34" charset="-122"/>
                <a:cs typeface="Kanit" pitchFamily="34" charset="-120"/>
              </a:rPr>
              <a:t>Inefficient Processes</a:t>
            </a:r>
            <a:endParaRPr lang="en-US" sz="2400" dirty="0"/>
          </a:p>
        </p:txBody>
      </p:sp>
      <p:sp>
        <p:nvSpPr>
          <p:cNvPr id="6" name="Text 4"/>
          <p:cNvSpPr/>
          <p:nvPr/>
        </p:nvSpPr>
        <p:spPr>
          <a:xfrm>
            <a:off x="864037" y="3631644"/>
            <a:ext cx="3898821" cy="2765346"/>
          </a:xfrm>
          <a:prstGeom prst="rect">
            <a:avLst/>
          </a:prstGeom>
          <a:noFill/>
          <a:ln/>
        </p:spPr>
        <p:txBody>
          <a:bodyPr wrap="square" lIns="0" tIns="0" rIns="0" bIns="0" rtlCol="0" anchor="t"/>
          <a:lstStyle/>
          <a:p>
            <a:pPr marL="0" indent="0">
              <a:lnSpc>
                <a:spcPts val="3100"/>
              </a:lnSpc>
              <a:buNone/>
            </a:pPr>
            <a:r>
              <a:rPr lang="en-US" sz="1900" dirty="0">
                <a:solidFill>
                  <a:srgbClr val="2C3249"/>
                </a:solidFill>
                <a:latin typeface="Martel Sans" pitchFamily="34" charset="0"/>
                <a:ea typeface="Martel Sans" pitchFamily="34" charset="-122"/>
                <a:cs typeface="Martel Sans" pitchFamily="34" charset="-120"/>
              </a:rPr>
              <a:t>The current healthcare system often involves fragmented medical records and insurance policies, leading to redundant paperwork, delays, and difficulties in accessing accurate medical history.</a:t>
            </a:r>
            <a:endParaRPr lang="en-US" sz="1900" dirty="0"/>
          </a:p>
        </p:txBody>
      </p:sp>
      <p:sp>
        <p:nvSpPr>
          <p:cNvPr id="7" name="Text 5"/>
          <p:cNvSpPr/>
          <p:nvPr/>
        </p:nvSpPr>
        <p:spPr>
          <a:xfrm>
            <a:off x="5372695" y="2999065"/>
            <a:ext cx="3086100" cy="385763"/>
          </a:xfrm>
          <a:prstGeom prst="rect">
            <a:avLst/>
          </a:prstGeom>
          <a:noFill/>
          <a:ln/>
        </p:spPr>
        <p:txBody>
          <a:bodyPr wrap="none" lIns="0" tIns="0" rIns="0" bIns="0" rtlCol="0" anchor="t"/>
          <a:lstStyle/>
          <a:p>
            <a:pPr marL="0" indent="0">
              <a:lnSpc>
                <a:spcPts val="3000"/>
              </a:lnSpc>
              <a:buNone/>
            </a:pPr>
            <a:r>
              <a:rPr lang="en-US" sz="2400" dirty="0">
                <a:solidFill>
                  <a:srgbClr val="272D45"/>
                </a:solidFill>
                <a:latin typeface="Kanit" pitchFamily="34" charset="0"/>
                <a:ea typeface="Kanit" pitchFamily="34" charset="-122"/>
                <a:cs typeface="Kanit" pitchFamily="34" charset="-120"/>
              </a:rPr>
              <a:t>Administrative Burden</a:t>
            </a:r>
            <a:endParaRPr lang="en-US" sz="2400" dirty="0"/>
          </a:p>
        </p:txBody>
      </p:sp>
      <p:sp>
        <p:nvSpPr>
          <p:cNvPr id="8" name="Text 6"/>
          <p:cNvSpPr/>
          <p:nvPr/>
        </p:nvSpPr>
        <p:spPr>
          <a:xfrm>
            <a:off x="5372695" y="3631644"/>
            <a:ext cx="3898821" cy="1975247"/>
          </a:xfrm>
          <a:prstGeom prst="rect">
            <a:avLst/>
          </a:prstGeom>
          <a:noFill/>
          <a:ln/>
        </p:spPr>
        <p:txBody>
          <a:bodyPr wrap="square" lIns="0" tIns="0" rIns="0" bIns="0" rtlCol="0" anchor="t"/>
          <a:lstStyle/>
          <a:p>
            <a:pPr marL="0" indent="0">
              <a:lnSpc>
                <a:spcPts val="3100"/>
              </a:lnSpc>
              <a:buNone/>
            </a:pPr>
            <a:r>
              <a:rPr lang="en-US" sz="1900" dirty="0">
                <a:solidFill>
                  <a:srgbClr val="2C3249"/>
                </a:solidFill>
                <a:latin typeface="Martel Sans" pitchFamily="34" charset="0"/>
                <a:ea typeface="Martel Sans" pitchFamily="34" charset="-122"/>
                <a:cs typeface="Martel Sans" pitchFamily="34" charset="-120"/>
              </a:rPr>
              <a:t>The lack of integration places a significant administrative burden on both patients and doctors, wasting time and resources.</a:t>
            </a:r>
            <a:endParaRPr lang="en-US" sz="1900" dirty="0"/>
          </a:p>
        </p:txBody>
      </p:sp>
      <p:sp>
        <p:nvSpPr>
          <p:cNvPr id="9" name="Text 7"/>
          <p:cNvSpPr/>
          <p:nvPr/>
        </p:nvSpPr>
        <p:spPr>
          <a:xfrm>
            <a:off x="9881354" y="2999065"/>
            <a:ext cx="3086100" cy="385763"/>
          </a:xfrm>
          <a:prstGeom prst="rect">
            <a:avLst/>
          </a:prstGeom>
          <a:noFill/>
          <a:ln/>
        </p:spPr>
        <p:txBody>
          <a:bodyPr wrap="none" lIns="0" tIns="0" rIns="0" bIns="0" rtlCol="0" anchor="t"/>
          <a:lstStyle/>
          <a:p>
            <a:pPr marL="0" indent="0">
              <a:lnSpc>
                <a:spcPts val="3000"/>
              </a:lnSpc>
              <a:buNone/>
            </a:pPr>
            <a:r>
              <a:rPr lang="en-US" sz="2400" dirty="0">
                <a:solidFill>
                  <a:srgbClr val="272D45"/>
                </a:solidFill>
                <a:latin typeface="Kanit" pitchFamily="34" charset="0"/>
                <a:ea typeface="Kanit" pitchFamily="34" charset="-122"/>
                <a:cs typeface="Kanit" pitchFamily="34" charset="-120"/>
              </a:rPr>
              <a:t>Security Concerns</a:t>
            </a:r>
            <a:endParaRPr lang="en-US" sz="2400" dirty="0"/>
          </a:p>
        </p:txBody>
      </p:sp>
      <p:sp>
        <p:nvSpPr>
          <p:cNvPr id="10" name="Text 8"/>
          <p:cNvSpPr/>
          <p:nvPr/>
        </p:nvSpPr>
        <p:spPr>
          <a:xfrm>
            <a:off x="9881354" y="3631644"/>
            <a:ext cx="3898821" cy="2370296"/>
          </a:xfrm>
          <a:prstGeom prst="rect">
            <a:avLst/>
          </a:prstGeom>
          <a:noFill/>
          <a:ln/>
        </p:spPr>
        <p:txBody>
          <a:bodyPr wrap="square" lIns="0" tIns="0" rIns="0" bIns="0" rtlCol="0" anchor="t"/>
          <a:lstStyle/>
          <a:p>
            <a:pPr marL="0" indent="0">
              <a:lnSpc>
                <a:spcPts val="3100"/>
              </a:lnSpc>
              <a:buNone/>
            </a:pPr>
            <a:r>
              <a:rPr lang="en-US" sz="1900" dirty="0">
                <a:solidFill>
                  <a:srgbClr val="2C3249"/>
                </a:solidFill>
                <a:latin typeface="Martel Sans" pitchFamily="34" charset="0"/>
                <a:ea typeface="Martel Sans" pitchFamily="34" charset="-122"/>
                <a:cs typeface="Martel Sans" pitchFamily="34" charset="-120"/>
              </a:rPr>
              <a:t>Maintaining multiple accounts and platforms for medical and insurance information can pose security risks and make it challenging to protect sensitive data.</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573881" y="1362551"/>
            <a:ext cx="6397466" cy="512326"/>
          </a:xfrm>
          <a:prstGeom prst="rect">
            <a:avLst/>
          </a:prstGeom>
          <a:noFill/>
          <a:ln/>
        </p:spPr>
        <p:txBody>
          <a:bodyPr wrap="none" lIns="0" tIns="0" rIns="0" bIns="0" rtlCol="0" anchor="t"/>
          <a:lstStyle/>
          <a:p>
            <a:pPr marL="0" indent="0">
              <a:lnSpc>
                <a:spcPts val="4000"/>
              </a:lnSpc>
              <a:buNone/>
            </a:pPr>
            <a:r>
              <a:rPr lang="en-US" sz="3200" dirty="0">
                <a:solidFill>
                  <a:srgbClr val="272D45"/>
                </a:solidFill>
                <a:latin typeface="Kanit" pitchFamily="34" charset="0"/>
                <a:ea typeface="Kanit" pitchFamily="34" charset="-122"/>
                <a:cs typeface="Kanit" pitchFamily="34" charset="-120"/>
              </a:rPr>
              <a:t>Introducing ACE: A Unified Platform</a:t>
            </a:r>
            <a:endParaRPr lang="en-US" sz="3200" dirty="0"/>
          </a:p>
        </p:txBody>
      </p:sp>
      <p:sp>
        <p:nvSpPr>
          <p:cNvPr id="6" name="Shape 3"/>
          <p:cNvSpPr/>
          <p:nvPr/>
        </p:nvSpPr>
        <p:spPr>
          <a:xfrm>
            <a:off x="573881" y="2305169"/>
            <a:ext cx="368856" cy="368856"/>
          </a:xfrm>
          <a:prstGeom prst="roundRect">
            <a:avLst>
              <a:gd name="adj" fmla="val 18672"/>
            </a:avLst>
          </a:prstGeom>
          <a:solidFill>
            <a:srgbClr val="DFECE9"/>
          </a:solidFill>
          <a:ln w="7620">
            <a:solidFill>
              <a:srgbClr val="C5D2CF"/>
            </a:solidFill>
            <a:prstDash val="solid"/>
          </a:ln>
        </p:spPr>
      </p:sp>
      <p:sp>
        <p:nvSpPr>
          <p:cNvPr id="7" name="Text 4"/>
          <p:cNvSpPr/>
          <p:nvPr/>
        </p:nvSpPr>
        <p:spPr>
          <a:xfrm>
            <a:off x="720923" y="2366605"/>
            <a:ext cx="74771" cy="245983"/>
          </a:xfrm>
          <a:prstGeom prst="rect">
            <a:avLst/>
          </a:prstGeom>
          <a:noFill/>
          <a:ln/>
        </p:spPr>
        <p:txBody>
          <a:bodyPr wrap="none" lIns="0" tIns="0" rIns="0" bIns="0" rtlCol="0" anchor="t"/>
          <a:lstStyle/>
          <a:p>
            <a:pPr marL="0" indent="0" algn="ctr">
              <a:lnSpc>
                <a:spcPts val="1900"/>
              </a:lnSpc>
              <a:buNone/>
            </a:pPr>
            <a:r>
              <a:rPr lang="en-US" sz="1900" dirty="0">
                <a:solidFill>
                  <a:srgbClr val="2C3249"/>
                </a:solidFill>
                <a:latin typeface="Kanit" pitchFamily="34" charset="0"/>
                <a:ea typeface="Kanit" pitchFamily="34" charset="-122"/>
                <a:cs typeface="Kanit" pitchFamily="34" charset="-120"/>
              </a:rPr>
              <a:t>1</a:t>
            </a:r>
            <a:endParaRPr lang="en-US" sz="1900" dirty="0"/>
          </a:p>
        </p:txBody>
      </p:sp>
      <p:sp>
        <p:nvSpPr>
          <p:cNvPr id="8" name="Text 5"/>
          <p:cNvSpPr/>
          <p:nvPr/>
        </p:nvSpPr>
        <p:spPr>
          <a:xfrm>
            <a:off x="1106686" y="2305169"/>
            <a:ext cx="2049780" cy="256223"/>
          </a:xfrm>
          <a:prstGeom prst="rect">
            <a:avLst/>
          </a:prstGeom>
          <a:noFill/>
          <a:ln/>
        </p:spPr>
        <p:txBody>
          <a:bodyPr wrap="none" lIns="0" tIns="0" rIns="0" bIns="0" rtlCol="0" anchor="t"/>
          <a:lstStyle/>
          <a:p>
            <a:pPr marL="0" indent="0">
              <a:lnSpc>
                <a:spcPts val="2000"/>
              </a:lnSpc>
              <a:buNone/>
            </a:pPr>
            <a:r>
              <a:rPr lang="en-US" sz="1600" dirty="0">
                <a:solidFill>
                  <a:srgbClr val="2C3249"/>
                </a:solidFill>
                <a:latin typeface="Kanit" pitchFamily="34" charset="0"/>
                <a:ea typeface="Kanit" pitchFamily="34" charset="-122"/>
                <a:cs typeface="Kanit" pitchFamily="34" charset="-120"/>
              </a:rPr>
              <a:t>Centralized Hub</a:t>
            </a:r>
            <a:endParaRPr lang="en-US" sz="1600" dirty="0"/>
          </a:p>
        </p:txBody>
      </p:sp>
      <p:sp>
        <p:nvSpPr>
          <p:cNvPr id="9" name="Text 6"/>
          <p:cNvSpPr/>
          <p:nvPr/>
        </p:nvSpPr>
        <p:spPr>
          <a:xfrm>
            <a:off x="1106686" y="2659737"/>
            <a:ext cx="7463433" cy="524589"/>
          </a:xfrm>
          <a:prstGeom prst="rect">
            <a:avLst/>
          </a:prstGeom>
          <a:noFill/>
          <a:ln/>
        </p:spPr>
        <p:txBody>
          <a:bodyPr wrap="square" lIns="0" tIns="0" rIns="0" bIns="0" rtlCol="0" anchor="t"/>
          <a:lstStyle/>
          <a:p>
            <a:pPr marL="0" indent="0">
              <a:lnSpc>
                <a:spcPts val="2050"/>
              </a:lnSpc>
              <a:buNone/>
            </a:pPr>
            <a:r>
              <a:rPr lang="en-US" sz="1250" dirty="0">
                <a:solidFill>
                  <a:srgbClr val="2C3249"/>
                </a:solidFill>
                <a:latin typeface="Martel Sans" pitchFamily="34" charset="0"/>
                <a:ea typeface="Martel Sans" pitchFamily="34" charset="-122"/>
                <a:cs typeface="Martel Sans" pitchFamily="34" charset="-120"/>
              </a:rPr>
              <a:t>ACE serves as a centralized hub for all your medical records and insurance policies, providing a single point of access for all your healthcare information.</a:t>
            </a:r>
            <a:endParaRPr lang="en-US" sz="1250" dirty="0"/>
          </a:p>
        </p:txBody>
      </p:sp>
      <p:sp>
        <p:nvSpPr>
          <p:cNvPr id="10" name="Shape 7"/>
          <p:cNvSpPr/>
          <p:nvPr/>
        </p:nvSpPr>
        <p:spPr>
          <a:xfrm>
            <a:off x="573881" y="3532703"/>
            <a:ext cx="368856" cy="368856"/>
          </a:xfrm>
          <a:prstGeom prst="roundRect">
            <a:avLst>
              <a:gd name="adj" fmla="val 18672"/>
            </a:avLst>
          </a:prstGeom>
          <a:solidFill>
            <a:srgbClr val="DFECE9"/>
          </a:solidFill>
          <a:ln w="7620">
            <a:solidFill>
              <a:srgbClr val="C5D2CF"/>
            </a:solidFill>
            <a:prstDash val="solid"/>
          </a:ln>
        </p:spPr>
      </p:sp>
      <p:sp>
        <p:nvSpPr>
          <p:cNvPr id="11" name="Text 8"/>
          <p:cNvSpPr/>
          <p:nvPr/>
        </p:nvSpPr>
        <p:spPr>
          <a:xfrm>
            <a:off x="696039" y="3594140"/>
            <a:ext cx="124420" cy="245983"/>
          </a:xfrm>
          <a:prstGeom prst="rect">
            <a:avLst/>
          </a:prstGeom>
          <a:noFill/>
          <a:ln/>
        </p:spPr>
        <p:txBody>
          <a:bodyPr wrap="none" lIns="0" tIns="0" rIns="0" bIns="0" rtlCol="0" anchor="t"/>
          <a:lstStyle/>
          <a:p>
            <a:pPr marL="0" indent="0" algn="ctr">
              <a:lnSpc>
                <a:spcPts val="1900"/>
              </a:lnSpc>
              <a:buNone/>
            </a:pPr>
            <a:r>
              <a:rPr lang="en-US" sz="1900" dirty="0">
                <a:solidFill>
                  <a:srgbClr val="2C3249"/>
                </a:solidFill>
                <a:latin typeface="Kanit" pitchFamily="34" charset="0"/>
                <a:ea typeface="Kanit" pitchFamily="34" charset="-122"/>
                <a:cs typeface="Kanit" pitchFamily="34" charset="-120"/>
              </a:rPr>
              <a:t>2</a:t>
            </a:r>
            <a:endParaRPr lang="en-US" sz="1900" dirty="0"/>
          </a:p>
        </p:txBody>
      </p:sp>
      <p:sp>
        <p:nvSpPr>
          <p:cNvPr id="12" name="Text 9"/>
          <p:cNvSpPr/>
          <p:nvPr/>
        </p:nvSpPr>
        <p:spPr>
          <a:xfrm>
            <a:off x="1106686" y="3532703"/>
            <a:ext cx="2049780" cy="256223"/>
          </a:xfrm>
          <a:prstGeom prst="rect">
            <a:avLst/>
          </a:prstGeom>
          <a:noFill/>
          <a:ln/>
        </p:spPr>
        <p:txBody>
          <a:bodyPr wrap="none" lIns="0" tIns="0" rIns="0" bIns="0" rtlCol="0" anchor="t"/>
          <a:lstStyle/>
          <a:p>
            <a:pPr marL="0" indent="0">
              <a:lnSpc>
                <a:spcPts val="2000"/>
              </a:lnSpc>
              <a:buNone/>
            </a:pPr>
            <a:r>
              <a:rPr lang="en-US" sz="1600" dirty="0">
                <a:solidFill>
                  <a:srgbClr val="2C3249"/>
                </a:solidFill>
                <a:latin typeface="Kanit" pitchFamily="34" charset="0"/>
                <a:ea typeface="Kanit" pitchFamily="34" charset="-122"/>
                <a:cs typeface="Kanit" pitchFamily="34" charset="-120"/>
              </a:rPr>
              <a:t>Aadhaar Integration</a:t>
            </a:r>
            <a:endParaRPr lang="en-US" sz="1600" dirty="0"/>
          </a:p>
        </p:txBody>
      </p:sp>
      <p:sp>
        <p:nvSpPr>
          <p:cNvPr id="13" name="Text 10"/>
          <p:cNvSpPr/>
          <p:nvPr/>
        </p:nvSpPr>
        <p:spPr>
          <a:xfrm>
            <a:off x="1106686" y="3887272"/>
            <a:ext cx="7463433" cy="524589"/>
          </a:xfrm>
          <a:prstGeom prst="rect">
            <a:avLst/>
          </a:prstGeom>
          <a:noFill/>
          <a:ln/>
        </p:spPr>
        <p:txBody>
          <a:bodyPr wrap="square" lIns="0" tIns="0" rIns="0" bIns="0" rtlCol="0" anchor="t"/>
          <a:lstStyle/>
          <a:p>
            <a:pPr marL="0" indent="0">
              <a:lnSpc>
                <a:spcPts val="2050"/>
              </a:lnSpc>
              <a:buNone/>
            </a:pPr>
            <a:r>
              <a:rPr lang="en-US" sz="1250" dirty="0">
                <a:solidFill>
                  <a:srgbClr val="2C3249"/>
                </a:solidFill>
                <a:latin typeface="Martel Sans" pitchFamily="34" charset="0"/>
                <a:ea typeface="Martel Sans" pitchFamily="34" charset="-122"/>
                <a:cs typeface="Martel Sans" pitchFamily="34" charset="-120"/>
              </a:rPr>
              <a:t>ACE securely connects your Aadhaar with your medical history, ensuring accurate and reliable data, while maintaining privacy and security.</a:t>
            </a:r>
            <a:endParaRPr lang="en-US" sz="1250" dirty="0"/>
          </a:p>
        </p:txBody>
      </p:sp>
      <p:sp>
        <p:nvSpPr>
          <p:cNvPr id="14" name="Shape 11"/>
          <p:cNvSpPr/>
          <p:nvPr/>
        </p:nvSpPr>
        <p:spPr>
          <a:xfrm>
            <a:off x="573881" y="4760238"/>
            <a:ext cx="368856" cy="368856"/>
          </a:xfrm>
          <a:prstGeom prst="roundRect">
            <a:avLst>
              <a:gd name="adj" fmla="val 18672"/>
            </a:avLst>
          </a:prstGeom>
          <a:solidFill>
            <a:srgbClr val="DFECE9"/>
          </a:solidFill>
          <a:ln w="7620">
            <a:solidFill>
              <a:srgbClr val="C5D2CF"/>
            </a:solidFill>
            <a:prstDash val="solid"/>
          </a:ln>
        </p:spPr>
      </p:sp>
      <p:sp>
        <p:nvSpPr>
          <p:cNvPr id="15" name="Text 12"/>
          <p:cNvSpPr/>
          <p:nvPr/>
        </p:nvSpPr>
        <p:spPr>
          <a:xfrm>
            <a:off x="695087" y="4821674"/>
            <a:ext cx="126444" cy="245983"/>
          </a:xfrm>
          <a:prstGeom prst="rect">
            <a:avLst/>
          </a:prstGeom>
          <a:noFill/>
          <a:ln/>
        </p:spPr>
        <p:txBody>
          <a:bodyPr wrap="none" lIns="0" tIns="0" rIns="0" bIns="0" rtlCol="0" anchor="t"/>
          <a:lstStyle/>
          <a:p>
            <a:pPr marL="0" indent="0" algn="ctr">
              <a:lnSpc>
                <a:spcPts val="1900"/>
              </a:lnSpc>
              <a:buNone/>
            </a:pPr>
            <a:r>
              <a:rPr lang="en-US" sz="1900" dirty="0">
                <a:solidFill>
                  <a:srgbClr val="2C3249"/>
                </a:solidFill>
                <a:latin typeface="Kanit" pitchFamily="34" charset="0"/>
                <a:ea typeface="Kanit" pitchFamily="34" charset="-122"/>
                <a:cs typeface="Kanit" pitchFamily="34" charset="-120"/>
              </a:rPr>
              <a:t>3</a:t>
            </a:r>
            <a:endParaRPr lang="en-US" sz="1900" dirty="0"/>
          </a:p>
        </p:txBody>
      </p:sp>
      <p:sp>
        <p:nvSpPr>
          <p:cNvPr id="16" name="Text 13"/>
          <p:cNvSpPr/>
          <p:nvPr/>
        </p:nvSpPr>
        <p:spPr>
          <a:xfrm>
            <a:off x="1106686" y="4760238"/>
            <a:ext cx="2312194" cy="256223"/>
          </a:xfrm>
          <a:prstGeom prst="rect">
            <a:avLst/>
          </a:prstGeom>
          <a:noFill/>
          <a:ln/>
        </p:spPr>
        <p:txBody>
          <a:bodyPr wrap="none" lIns="0" tIns="0" rIns="0" bIns="0" rtlCol="0" anchor="t"/>
          <a:lstStyle/>
          <a:p>
            <a:pPr marL="0" indent="0">
              <a:lnSpc>
                <a:spcPts val="2000"/>
              </a:lnSpc>
              <a:buNone/>
            </a:pPr>
            <a:r>
              <a:rPr lang="en-US" sz="1600" dirty="0">
                <a:solidFill>
                  <a:srgbClr val="2C3249"/>
                </a:solidFill>
                <a:latin typeface="Kanit" pitchFamily="34" charset="0"/>
                <a:ea typeface="Kanit" pitchFamily="34" charset="-122"/>
                <a:cs typeface="Kanit" pitchFamily="34" charset="-120"/>
              </a:rPr>
              <a:t>Streamlined Management</a:t>
            </a:r>
            <a:endParaRPr lang="en-US" sz="1600" dirty="0"/>
          </a:p>
        </p:txBody>
      </p:sp>
      <p:sp>
        <p:nvSpPr>
          <p:cNvPr id="17" name="Text 14"/>
          <p:cNvSpPr/>
          <p:nvPr/>
        </p:nvSpPr>
        <p:spPr>
          <a:xfrm>
            <a:off x="1106686" y="5114806"/>
            <a:ext cx="7463433" cy="524589"/>
          </a:xfrm>
          <a:prstGeom prst="rect">
            <a:avLst/>
          </a:prstGeom>
          <a:noFill/>
          <a:ln/>
        </p:spPr>
        <p:txBody>
          <a:bodyPr wrap="square" lIns="0" tIns="0" rIns="0" bIns="0" rtlCol="0" anchor="t"/>
          <a:lstStyle/>
          <a:p>
            <a:pPr marL="0" indent="0">
              <a:lnSpc>
                <a:spcPts val="2050"/>
              </a:lnSpc>
              <a:buNone/>
            </a:pPr>
            <a:r>
              <a:rPr lang="en-US" sz="1250" dirty="0">
                <a:solidFill>
                  <a:srgbClr val="2C3249"/>
                </a:solidFill>
                <a:latin typeface="Martel Sans" pitchFamily="34" charset="0"/>
                <a:ea typeface="Martel Sans" pitchFamily="34" charset="-122"/>
                <a:cs typeface="Martel Sans" pitchFamily="34" charset="-120"/>
              </a:rPr>
              <a:t>ACE simplifies the process of managing your health records and insurance policies, reducing administrative burden and saving you time and effort.</a:t>
            </a:r>
            <a:endParaRPr lang="en-US" sz="1250" dirty="0"/>
          </a:p>
        </p:txBody>
      </p:sp>
      <p:sp>
        <p:nvSpPr>
          <p:cNvPr id="18" name="Shape 15"/>
          <p:cNvSpPr/>
          <p:nvPr/>
        </p:nvSpPr>
        <p:spPr>
          <a:xfrm>
            <a:off x="573881" y="5987772"/>
            <a:ext cx="368856" cy="368856"/>
          </a:xfrm>
          <a:prstGeom prst="roundRect">
            <a:avLst>
              <a:gd name="adj" fmla="val 18672"/>
            </a:avLst>
          </a:prstGeom>
          <a:solidFill>
            <a:srgbClr val="DFECE9"/>
          </a:solidFill>
          <a:ln w="7620">
            <a:solidFill>
              <a:srgbClr val="C5D2CF"/>
            </a:solidFill>
            <a:prstDash val="solid"/>
          </a:ln>
        </p:spPr>
      </p:sp>
      <p:sp>
        <p:nvSpPr>
          <p:cNvPr id="19" name="Text 16"/>
          <p:cNvSpPr/>
          <p:nvPr/>
        </p:nvSpPr>
        <p:spPr>
          <a:xfrm>
            <a:off x="691753" y="6049208"/>
            <a:ext cx="133112" cy="245983"/>
          </a:xfrm>
          <a:prstGeom prst="rect">
            <a:avLst/>
          </a:prstGeom>
          <a:noFill/>
          <a:ln/>
        </p:spPr>
        <p:txBody>
          <a:bodyPr wrap="none" lIns="0" tIns="0" rIns="0" bIns="0" rtlCol="0" anchor="t"/>
          <a:lstStyle/>
          <a:p>
            <a:pPr marL="0" indent="0" algn="ctr">
              <a:lnSpc>
                <a:spcPts val="1900"/>
              </a:lnSpc>
              <a:buNone/>
            </a:pPr>
            <a:r>
              <a:rPr lang="en-US" sz="1900" dirty="0">
                <a:solidFill>
                  <a:srgbClr val="2C3249"/>
                </a:solidFill>
                <a:latin typeface="Kanit" pitchFamily="34" charset="0"/>
                <a:ea typeface="Kanit" pitchFamily="34" charset="-122"/>
                <a:cs typeface="Kanit" pitchFamily="34" charset="-120"/>
              </a:rPr>
              <a:t>4</a:t>
            </a:r>
            <a:endParaRPr lang="en-US" sz="1900" dirty="0"/>
          </a:p>
        </p:txBody>
      </p:sp>
      <p:sp>
        <p:nvSpPr>
          <p:cNvPr id="20" name="Text 17"/>
          <p:cNvSpPr/>
          <p:nvPr/>
        </p:nvSpPr>
        <p:spPr>
          <a:xfrm>
            <a:off x="1106686" y="5987772"/>
            <a:ext cx="2095976" cy="256223"/>
          </a:xfrm>
          <a:prstGeom prst="rect">
            <a:avLst/>
          </a:prstGeom>
          <a:noFill/>
          <a:ln/>
        </p:spPr>
        <p:txBody>
          <a:bodyPr wrap="none" lIns="0" tIns="0" rIns="0" bIns="0" rtlCol="0" anchor="t"/>
          <a:lstStyle/>
          <a:p>
            <a:pPr marL="0" indent="0">
              <a:lnSpc>
                <a:spcPts val="2000"/>
              </a:lnSpc>
              <a:buNone/>
            </a:pPr>
            <a:r>
              <a:rPr lang="en-US" sz="1600" dirty="0">
                <a:solidFill>
                  <a:srgbClr val="2C3249"/>
                </a:solidFill>
                <a:latin typeface="Kanit" pitchFamily="34" charset="0"/>
                <a:ea typeface="Kanit" pitchFamily="34" charset="-122"/>
                <a:cs typeface="Kanit" pitchFamily="34" charset="-120"/>
              </a:rPr>
              <a:t>Enhanced Convenience</a:t>
            </a:r>
            <a:endParaRPr lang="en-US" sz="1600" dirty="0"/>
          </a:p>
        </p:txBody>
      </p:sp>
      <p:sp>
        <p:nvSpPr>
          <p:cNvPr id="21" name="Text 18"/>
          <p:cNvSpPr/>
          <p:nvPr/>
        </p:nvSpPr>
        <p:spPr>
          <a:xfrm>
            <a:off x="1106686" y="6342340"/>
            <a:ext cx="7463433" cy="524589"/>
          </a:xfrm>
          <a:prstGeom prst="rect">
            <a:avLst/>
          </a:prstGeom>
          <a:noFill/>
          <a:ln/>
        </p:spPr>
        <p:txBody>
          <a:bodyPr wrap="square" lIns="0" tIns="0" rIns="0" bIns="0" rtlCol="0" anchor="t"/>
          <a:lstStyle/>
          <a:p>
            <a:pPr marL="0" indent="0">
              <a:lnSpc>
                <a:spcPts val="2050"/>
              </a:lnSpc>
              <a:buNone/>
            </a:pPr>
            <a:r>
              <a:rPr lang="en-US" sz="1250" dirty="0">
                <a:solidFill>
                  <a:srgbClr val="2C3249"/>
                </a:solidFill>
                <a:latin typeface="Martel Sans" pitchFamily="34" charset="0"/>
                <a:ea typeface="Martel Sans" pitchFamily="34" charset="-122"/>
                <a:cs typeface="Martel Sans" pitchFamily="34" charset="-120"/>
              </a:rPr>
              <a:t>ACE puts all your healthcare information at your fingertips, allowing you to easily view medical records, manage insurance premiums, and access relevant services.</a:t>
            </a: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62556" y="1009650"/>
            <a:ext cx="4830366" cy="603766"/>
          </a:xfrm>
          <a:prstGeom prst="rect">
            <a:avLst/>
          </a:prstGeom>
          <a:noFill/>
          <a:ln/>
        </p:spPr>
        <p:txBody>
          <a:bodyPr wrap="none" lIns="0" tIns="0" rIns="0" bIns="0" rtlCol="0" anchor="t"/>
          <a:lstStyle/>
          <a:p>
            <a:pPr marL="0" indent="0">
              <a:lnSpc>
                <a:spcPts val="4750"/>
              </a:lnSpc>
              <a:buNone/>
            </a:pPr>
            <a:r>
              <a:rPr lang="en-US" sz="3800" dirty="0">
                <a:solidFill>
                  <a:srgbClr val="272D45"/>
                </a:solidFill>
                <a:latin typeface="Kanit" pitchFamily="34" charset="0"/>
                <a:ea typeface="Kanit" pitchFamily="34" charset="-122"/>
                <a:cs typeface="Kanit" pitchFamily="34" charset="-120"/>
              </a:rPr>
              <a:t>Our Solution: ACE</a:t>
            </a:r>
            <a:endParaRPr lang="en-US" sz="3800" dirty="0"/>
          </a:p>
        </p:txBody>
      </p:sp>
      <p:sp>
        <p:nvSpPr>
          <p:cNvPr id="6" name="Shape 3"/>
          <p:cNvSpPr/>
          <p:nvPr/>
        </p:nvSpPr>
        <p:spPr>
          <a:xfrm>
            <a:off x="6162556" y="1903214"/>
            <a:ext cx="7791688" cy="1746528"/>
          </a:xfrm>
          <a:prstGeom prst="roundRect">
            <a:avLst>
              <a:gd name="adj" fmla="val 4646"/>
            </a:avLst>
          </a:prstGeom>
          <a:solidFill>
            <a:srgbClr val="DFECE9"/>
          </a:solidFill>
          <a:ln w="7620">
            <a:solidFill>
              <a:srgbClr val="C5D2CF"/>
            </a:solidFill>
            <a:prstDash val="solid"/>
          </a:ln>
        </p:spPr>
      </p:sp>
      <p:sp>
        <p:nvSpPr>
          <p:cNvPr id="7" name="Text 4"/>
          <p:cNvSpPr/>
          <p:nvPr/>
        </p:nvSpPr>
        <p:spPr>
          <a:xfrm>
            <a:off x="6363295" y="2103953"/>
            <a:ext cx="2415183" cy="301943"/>
          </a:xfrm>
          <a:prstGeom prst="rect">
            <a:avLst/>
          </a:prstGeom>
          <a:noFill/>
          <a:ln/>
        </p:spPr>
        <p:txBody>
          <a:bodyPr wrap="none" lIns="0" tIns="0" rIns="0" bIns="0" rtlCol="0" anchor="t"/>
          <a:lstStyle/>
          <a:p>
            <a:pPr marL="0" indent="0">
              <a:lnSpc>
                <a:spcPts val="2350"/>
              </a:lnSpc>
              <a:buNone/>
            </a:pPr>
            <a:r>
              <a:rPr lang="en-US" sz="1900" dirty="0">
                <a:solidFill>
                  <a:srgbClr val="2C3249"/>
                </a:solidFill>
                <a:latin typeface="Kanit" pitchFamily="34" charset="0"/>
                <a:ea typeface="Kanit" pitchFamily="34" charset="-122"/>
                <a:cs typeface="Kanit" pitchFamily="34" charset="-120"/>
              </a:rPr>
              <a:t>Secure and Accessible</a:t>
            </a:r>
            <a:endParaRPr lang="en-US" sz="1900" dirty="0"/>
          </a:p>
        </p:txBody>
      </p:sp>
      <p:sp>
        <p:nvSpPr>
          <p:cNvPr id="8" name="Text 5"/>
          <p:cNvSpPr/>
          <p:nvPr/>
        </p:nvSpPr>
        <p:spPr>
          <a:xfrm>
            <a:off x="6363295" y="2521744"/>
            <a:ext cx="7390209" cy="927259"/>
          </a:xfrm>
          <a:prstGeom prst="rect">
            <a:avLst/>
          </a:prstGeom>
          <a:noFill/>
          <a:ln/>
        </p:spPr>
        <p:txBody>
          <a:bodyPr wrap="square" lIns="0" tIns="0" rIns="0" bIns="0" rtlCol="0" anchor="t"/>
          <a:lstStyle/>
          <a:p>
            <a:pPr marL="0" indent="0">
              <a:lnSpc>
                <a:spcPts val="2400"/>
              </a:lnSpc>
              <a:buNone/>
            </a:pPr>
            <a:r>
              <a:rPr lang="en-US" sz="1500" dirty="0">
                <a:solidFill>
                  <a:srgbClr val="2C3249"/>
                </a:solidFill>
                <a:latin typeface="Martel Sans" pitchFamily="34" charset="0"/>
                <a:ea typeface="Martel Sans" pitchFamily="34" charset="-122"/>
                <a:cs typeface="Martel Sans" pitchFamily="34" charset="-120"/>
              </a:rPr>
              <a:t>ACE prioritizes data security and privacy, employing robust encryption and access controls to protect your sensitive information. The platform is easily accessible through web and mobile applications.</a:t>
            </a:r>
            <a:endParaRPr lang="en-US" sz="1500" dirty="0"/>
          </a:p>
        </p:txBody>
      </p:sp>
      <p:sp>
        <p:nvSpPr>
          <p:cNvPr id="9" name="Shape 6"/>
          <p:cNvSpPr/>
          <p:nvPr/>
        </p:nvSpPr>
        <p:spPr>
          <a:xfrm>
            <a:off x="6162556" y="3842861"/>
            <a:ext cx="7791688" cy="1437442"/>
          </a:xfrm>
          <a:prstGeom prst="roundRect">
            <a:avLst>
              <a:gd name="adj" fmla="val 5646"/>
            </a:avLst>
          </a:prstGeom>
          <a:solidFill>
            <a:srgbClr val="DFECE9"/>
          </a:solidFill>
          <a:ln w="7620">
            <a:solidFill>
              <a:srgbClr val="C5D2CF"/>
            </a:solidFill>
            <a:prstDash val="solid"/>
          </a:ln>
        </p:spPr>
      </p:sp>
      <p:sp>
        <p:nvSpPr>
          <p:cNvPr id="10" name="Text 7"/>
          <p:cNvSpPr/>
          <p:nvPr/>
        </p:nvSpPr>
        <p:spPr>
          <a:xfrm>
            <a:off x="6363295" y="4043601"/>
            <a:ext cx="2589967" cy="301943"/>
          </a:xfrm>
          <a:prstGeom prst="rect">
            <a:avLst/>
          </a:prstGeom>
          <a:noFill/>
          <a:ln/>
        </p:spPr>
        <p:txBody>
          <a:bodyPr wrap="none" lIns="0" tIns="0" rIns="0" bIns="0" rtlCol="0" anchor="t"/>
          <a:lstStyle/>
          <a:p>
            <a:pPr marL="0" indent="0">
              <a:lnSpc>
                <a:spcPts val="2350"/>
              </a:lnSpc>
              <a:buNone/>
            </a:pPr>
            <a:r>
              <a:rPr lang="en-US" sz="1900" dirty="0">
                <a:solidFill>
                  <a:srgbClr val="2C3249"/>
                </a:solidFill>
                <a:latin typeface="Kanit" pitchFamily="34" charset="0"/>
                <a:ea typeface="Kanit" pitchFamily="34" charset="-122"/>
                <a:cs typeface="Kanit" pitchFamily="34" charset="-120"/>
              </a:rPr>
              <a:t>Personalized Experience</a:t>
            </a:r>
            <a:endParaRPr lang="en-US" sz="1900" dirty="0"/>
          </a:p>
        </p:txBody>
      </p:sp>
      <p:sp>
        <p:nvSpPr>
          <p:cNvPr id="11" name="Text 8"/>
          <p:cNvSpPr/>
          <p:nvPr/>
        </p:nvSpPr>
        <p:spPr>
          <a:xfrm>
            <a:off x="6363295" y="4461391"/>
            <a:ext cx="7390209" cy="618173"/>
          </a:xfrm>
          <a:prstGeom prst="rect">
            <a:avLst/>
          </a:prstGeom>
          <a:noFill/>
          <a:ln/>
        </p:spPr>
        <p:txBody>
          <a:bodyPr wrap="square" lIns="0" tIns="0" rIns="0" bIns="0" rtlCol="0" anchor="t"/>
          <a:lstStyle/>
          <a:p>
            <a:pPr marL="0" indent="0">
              <a:lnSpc>
                <a:spcPts val="2400"/>
              </a:lnSpc>
              <a:buNone/>
            </a:pPr>
            <a:r>
              <a:rPr lang="en-US" sz="1500" dirty="0">
                <a:solidFill>
                  <a:srgbClr val="2C3249"/>
                </a:solidFill>
                <a:latin typeface="Martel Sans" pitchFamily="34" charset="0"/>
                <a:ea typeface="Martel Sans" pitchFamily="34" charset="-122"/>
                <a:cs typeface="Martel Sans" pitchFamily="34" charset="-120"/>
              </a:rPr>
              <a:t>ACE provides a personalized experience tailored to your specific needs, allowing you to manage your healthcare and insurance preferences seamlessly.</a:t>
            </a:r>
            <a:endParaRPr lang="en-US" sz="1500" dirty="0"/>
          </a:p>
        </p:txBody>
      </p:sp>
      <p:sp>
        <p:nvSpPr>
          <p:cNvPr id="12" name="Shape 9"/>
          <p:cNvSpPr/>
          <p:nvPr/>
        </p:nvSpPr>
        <p:spPr>
          <a:xfrm>
            <a:off x="6162556" y="5473422"/>
            <a:ext cx="7791688" cy="1746528"/>
          </a:xfrm>
          <a:prstGeom prst="roundRect">
            <a:avLst>
              <a:gd name="adj" fmla="val 4646"/>
            </a:avLst>
          </a:prstGeom>
          <a:solidFill>
            <a:srgbClr val="DFECE9"/>
          </a:solidFill>
          <a:ln w="7620">
            <a:solidFill>
              <a:srgbClr val="C5D2CF"/>
            </a:solidFill>
            <a:prstDash val="solid"/>
          </a:ln>
        </p:spPr>
      </p:sp>
      <p:sp>
        <p:nvSpPr>
          <p:cNvPr id="13" name="Text 10"/>
          <p:cNvSpPr/>
          <p:nvPr/>
        </p:nvSpPr>
        <p:spPr>
          <a:xfrm>
            <a:off x="6363295" y="5674162"/>
            <a:ext cx="3325178" cy="301943"/>
          </a:xfrm>
          <a:prstGeom prst="rect">
            <a:avLst/>
          </a:prstGeom>
          <a:noFill/>
          <a:ln/>
        </p:spPr>
        <p:txBody>
          <a:bodyPr wrap="none" lIns="0" tIns="0" rIns="0" bIns="0" rtlCol="0" anchor="t"/>
          <a:lstStyle/>
          <a:p>
            <a:pPr marL="0" indent="0">
              <a:lnSpc>
                <a:spcPts val="2350"/>
              </a:lnSpc>
              <a:buNone/>
            </a:pPr>
            <a:r>
              <a:rPr lang="en-US" sz="1900" dirty="0">
                <a:solidFill>
                  <a:srgbClr val="2C3249"/>
                </a:solidFill>
                <a:latin typeface="Kanit" pitchFamily="34" charset="0"/>
                <a:ea typeface="Kanit" pitchFamily="34" charset="-122"/>
                <a:cs typeface="Kanit" pitchFamily="34" charset="-120"/>
              </a:rPr>
              <a:t>Improved Healthcare Outcomes</a:t>
            </a:r>
            <a:endParaRPr lang="en-US" sz="1900" dirty="0"/>
          </a:p>
        </p:txBody>
      </p:sp>
      <p:sp>
        <p:nvSpPr>
          <p:cNvPr id="14" name="Text 11"/>
          <p:cNvSpPr/>
          <p:nvPr/>
        </p:nvSpPr>
        <p:spPr>
          <a:xfrm>
            <a:off x="6363295" y="6091952"/>
            <a:ext cx="7390209" cy="927259"/>
          </a:xfrm>
          <a:prstGeom prst="rect">
            <a:avLst/>
          </a:prstGeom>
          <a:noFill/>
          <a:ln/>
        </p:spPr>
        <p:txBody>
          <a:bodyPr wrap="square" lIns="0" tIns="0" rIns="0" bIns="0" rtlCol="0" anchor="t"/>
          <a:lstStyle/>
          <a:p>
            <a:pPr marL="0" indent="0">
              <a:lnSpc>
                <a:spcPts val="2400"/>
              </a:lnSpc>
              <a:buNone/>
            </a:pPr>
            <a:r>
              <a:rPr lang="en-US" sz="1500" dirty="0">
                <a:solidFill>
                  <a:srgbClr val="2C3249"/>
                </a:solidFill>
                <a:latin typeface="Martel Sans" pitchFamily="34" charset="0"/>
                <a:ea typeface="Martel Sans" pitchFamily="34" charset="-122"/>
                <a:cs typeface="Martel Sans" pitchFamily="34" charset="-120"/>
              </a:rPr>
              <a:t>ACE empowers individuals to take control of their health and insurance, leading to improved healthcare outcomes by facilitating timely access to accurate medical information and enabling proactive health management.</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2109430"/>
          </a:xfrm>
          <a:prstGeom prst="rect">
            <a:avLst/>
          </a:prstGeom>
        </p:spPr>
      </p:pic>
      <p:sp>
        <p:nvSpPr>
          <p:cNvPr id="5" name="Text 2"/>
          <p:cNvSpPr/>
          <p:nvPr/>
        </p:nvSpPr>
        <p:spPr>
          <a:xfrm>
            <a:off x="2705933" y="2575322"/>
            <a:ext cx="4274939" cy="527209"/>
          </a:xfrm>
          <a:prstGeom prst="rect">
            <a:avLst/>
          </a:prstGeom>
          <a:noFill/>
          <a:ln/>
        </p:spPr>
        <p:txBody>
          <a:bodyPr wrap="none" lIns="0" tIns="0" rIns="0" bIns="0" rtlCol="0" anchor="t"/>
          <a:lstStyle/>
          <a:p>
            <a:pPr marL="0" indent="0">
              <a:lnSpc>
                <a:spcPts val="4150"/>
              </a:lnSpc>
              <a:buNone/>
            </a:pPr>
            <a:r>
              <a:rPr lang="en-US" sz="3300" dirty="0">
                <a:solidFill>
                  <a:srgbClr val="272D45"/>
                </a:solidFill>
                <a:latin typeface="Kanit" pitchFamily="34" charset="0"/>
                <a:ea typeface="Kanit" pitchFamily="34" charset="-122"/>
                <a:cs typeface="Kanit" pitchFamily="34" charset="-120"/>
              </a:rPr>
              <a:t>Benefits for Individuals</a:t>
            </a:r>
            <a:endParaRPr lang="en-US" sz="3300" dirty="0"/>
          </a:p>
        </p:txBody>
      </p:sp>
      <p:sp>
        <p:nvSpPr>
          <p:cNvPr id="6" name="Shape 3"/>
          <p:cNvSpPr/>
          <p:nvPr/>
        </p:nvSpPr>
        <p:spPr>
          <a:xfrm>
            <a:off x="2705933" y="5559623"/>
            <a:ext cx="9218414" cy="22860"/>
          </a:xfrm>
          <a:prstGeom prst="roundRect">
            <a:avLst>
              <a:gd name="adj" fmla="val 310056"/>
            </a:avLst>
          </a:prstGeom>
          <a:solidFill>
            <a:srgbClr val="C5D2CF"/>
          </a:solidFill>
          <a:ln/>
        </p:spPr>
      </p:sp>
      <p:sp>
        <p:nvSpPr>
          <p:cNvPr id="7" name="Shape 4"/>
          <p:cNvSpPr/>
          <p:nvPr/>
        </p:nvSpPr>
        <p:spPr>
          <a:xfrm>
            <a:off x="4487347" y="4969133"/>
            <a:ext cx="22860" cy="590550"/>
          </a:xfrm>
          <a:prstGeom prst="roundRect">
            <a:avLst>
              <a:gd name="adj" fmla="val 310056"/>
            </a:avLst>
          </a:prstGeom>
          <a:solidFill>
            <a:srgbClr val="C5D2CF"/>
          </a:solidFill>
          <a:ln/>
        </p:spPr>
      </p:sp>
      <p:sp>
        <p:nvSpPr>
          <p:cNvPr id="8" name="Shape 5"/>
          <p:cNvSpPr/>
          <p:nvPr/>
        </p:nvSpPr>
        <p:spPr>
          <a:xfrm>
            <a:off x="4308991" y="5369778"/>
            <a:ext cx="379690" cy="379690"/>
          </a:xfrm>
          <a:prstGeom prst="roundRect">
            <a:avLst>
              <a:gd name="adj" fmla="val 18668"/>
            </a:avLst>
          </a:prstGeom>
          <a:solidFill>
            <a:srgbClr val="DFECE9"/>
          </a:solidFill>
          <a:ln w="7620">
            <a:solidFill>
              <a:srgbClr val="C5D2CF"/>
            </a:solidFill>
            <a:prstDash val="solid"/>
          </a:ln>
        </p:spPr>
      </p:sp>
      <p:sp>
        <p:nvSpPr>
          <p:cNvPr id="9" name="Text 6"/>
          <p:cNvSpPr/>
          <p:nvPr/>
        </p:nvSpPr>
        <p:spPr>
          <a:xfrm>
            <a:off x="4460319" y="5433000"/>
            <a:ext cx="77033" cy="253127"/>
          </a:xfrm>
          <a:prstGeom prst="rect">
            <a:avLst/>
          </a:prstGeom>
          <a:noFill/>
          <a:ln/>
        </p:spPr>
        <p:txBody>
          <a:bodyPr wrap="none" lIns="0" tIns="0" rIns="0" bIns="0" rtlCol="0" anchor="t"/>
          <a:lstStyle/>
          <a:p>
            <a:pPr marL="0" indent="0" algn="ctr">
              <a:lnSpc>
                <a:spcPts val="1950"/>
              </a:lnSpc>
              <a:buNone/>
            </a:pPr>
            <a:r>
              <a:rPr lang="en-US" sz="1950" dirty="0">
                <a:solidFill>
                  <a:srgbClr val="2C3249"/>
                </a:solidFill>
                <a:latin typeface="Kanit" pitchFamily="34" charset="0"/>
                <a:ea typeface="Kanit" pitchFamily="34" charset="-122"/>
                <a:cs typeface="Kanit" pitchFamily="34" charset="-120"/>
              </a:rPr>
              <a:t>1</a:t>
            </a:r>
            <a:endParaRPr lang="en-US" sz="1950" dirty="0"/>
          </a:p>
        </p:txBody>
      </p:sp>
      <p:sp>
        <p:nvSpPr>
          <p:cNvPr id="10" name="Text 7"/>
          <p:cNvSpPr/>
          <p:nvPr/>
        </p:nvSpPr>
        <p:spPr>
          <a:xfrm>
            <a:off x="3444240" y="3355658"/>
            <a:ext cx="2109430" cy="263723"/>
          </a:xfrm>
          <a:prstGeom prst="rect">
            <a:avLst/>
          </a:prstGeom>
          <a:noFill/>
          <a:ln/>
        </p:spPr>
        <p:txBody>
          <a:bodyPr wrap="none" lIns="0" tIns="0" rIns="0" bIns="0" rtlCol="0" anchor="t"/>
          <a:lstStyle/>
          <a:p>
            <a:pPr marL="0" indent="0" algn="ctr">
              <a:lnSpc>
                <a:spcPts val="2050"/>
              </a:lnSpc>
              <a:buNone/>
            </a:pPr>
            <a:r>
              <a:rPr lang="en-US" sz="1650" dirty="0">
                <a:solidFill>
                  <a:srgbClr val="2C3249"/>
                </a:solidFill>
                <a:latin typeface="Kanit" pitchFamily="34" charset="0"/>
                <a:ea typeface="Kanit" pitchFamily="34" charset="-122"/>
                <a:cs typeface="Kanit" pitchFamily="34" charset="-120"/>
              </a:rPr>
              <a:t>Easy Access</a:t>
            </a:r>
            <a:endParaRPr lang="en-US" sz="1650" dirty="0"/>
          </a:p>
        </p:txBody>
      </p:sp>
      <p:sp>
        <p:nvSpPr>
          <p:cNvPr id="11" name="Text 8"/>
          <p:cNvSpPr/>
          <p:nvPr/>
        </p:nvSpPr>
        <p:spPr>
          <a:xfrm>
            <a:off x="2874645" y="3720584"/>
            <a:ext cx="3248620" cy="1079659"/>
          </a:xfrm>
          <a:prstGeom prst="rect">
            <a:avLst/>
          </a:prstGeom>
          <a:noFill/>
          <a:ln/>
        </p:spPr>
        <p:txBody>
          <a:bodyPr wrap="square" lIns="0" tIns="0" rIns="0" bIns="0" rtlCol="0" anchor="t"/>
          <a:lstStyle/>
          <a:p>
            <a:pPr marL="0" indent="0" algn="ctr">
              <a:lnSpc>
                <a:spcPts val="2100"/>
              </a:lnSpc>
              <a:buNone/>
            </a:pPr>
            <a:r>
              <a:rPr lang="en-US" sz="1300" dirty="0">
                <a:solidFill>
                  <a:srgbClr val="2C3249"/>
                </a:solidFill>
                <a:latin typeface="Martel Sans" pitchFamily="34" charset="0"/>
                <a:ea typeface="Martel Sans" pitchFamily="34" charset="-122"/>
                <a:cs typeface="Martel Sans" pitchFamily="34" charset="-120"/>
              </a:rPr>
              <a:t>Access your medical records and insurance information anytime, anywhere, from your smartphone or computer.</a:t>
            </a:r>
            <a:endParaRPr lang="en-US" sz="1300" dirty="0"/>
          </a:p>
        </p:txBody>
      </p:sp>
      <p:sp>
        <p:nvSpPr>
          <p:cNvPr id="12" name="Shape 9"/>
          <p:cNvSpPr/>
          <p:nvPr/>
        </p:nvSpPr>
        <p:spPr>
          <a:xfrm>
            <a:off x="6364843" y="5559564"/>
            <a:ext cx="22860" cy="590550"/>
          </a:xfrm>
          <a:prstGeom prst="roundRect">
            <a:avLst>
              <a:gd name="adj" fmla="val 310056"/>
            </a:avLst>
          </a:prstGeom>
          <a:solidFill>
            <a:srgbClr val="C5D2CF"/>
          </a:solidFill>
          <a:ln/>
        </p:spPr>
      </p:sp>
      <p:sp>
        <p:nvSpPr>
          <p:cNvPr id="13" name="Shape 10"/>
          <p:cNvSpPr/>
          <p:nvPr/>
        </p:nvSpPr>
        <p:spPr>
          <a:xfrm>
            <a:off x="6186488" y="5369778"/>
            <a:ext cx="379690" cy="379690"/>
          </a:xfrm>
          <a:prstGeom prst="roundRect">
            <a:avLst>
              <a:gd name="adj" fmla="val 18668"/>
            </a:avLst>
          </a:prstGeom>
          <a:solidFill>
            <a:srgbClr val="DFECE9"/>
          </a:solidFill>
          <a:ln w="7620">
            <a:solidFill>
              <a:srgbClr val="C5D2CF"/>
            </a:solidFill>
            <a:prstDash val="solid"/>
          </a:ln>
        </p:spPr>
      </p:sp>
      <p:sp>
        <p:nvSpPr>
          <p:cNvPr id="14" name="Text 11"/>
          <p:cNvSpPr/>
          <p:nvPr/>
        </p:nvSpPr>
        <p:spPr>
          <a:xfrm>
            <a:off x="6312218" y="5433000"/>
            <a:ext cx="128111" cy="253127"/>
          </a:xfrm>
          <a:prstGeom prst="rect">
            <a:avLst/>
          </a:prstGeom>
          <a:noFill/>
          <a:ln/>
        </p:spPr>
        <p:txBody>
          <a:bodyPr wrap="none" lIns="0" tIns="0" rIns="0" bIns="0" rtlCol="0" anchor="t"/>
          <a:lstStyle/>
          <a:p>
            <a:pPr marL="0" indent="0" algn="ctr">
              <a:lnSpc>
                <a:spcPts val="1950"/>
              </a:lnSpc>
              <a:buNone/>
            </a:pPr>
            <a:r>
              <a:rPr lang="en-US" sz="1950" dirty="0">
                <a:solidFill>
                  <a:srgbClr val="2C3249"/>
                </a:solidFill>
                <a:latin typeface="Kanit" pitchFamily="34" charset="0"/>
                <a:ea typeface="Kanit" pitchFamily="34" charset="-122"/>
                <a:cs typeface="Kanit" pitchFamily="34" charset="-120"/>
              </a:rPr>
              <a:t>2</a:t>
            </a:r>
            <a:endParaRPr lang="en-US" sz="1950" dirty="0"/>
          </a:p>
        </p:txBody>
      </p:sp>
      <p:sp>
        <p:nvSpPr>
          <p:cNvPr id="15" name="Text 12"/>
          <p:cNvSpPr/>
          <p:nvPr/>
        </p:nvSpPr>
        <p:spPr>
          <a:xfrm>
            <a:off x="5321618" y="6319004"/>
            <a:ext cx="2109430" cy="263723"/>
          </a:xfrm>
          <a:prstGeom prst="rect">
            <a:avLst/>
          </a:prstGeom>
          <a:noFill/>
          <a:ln/>
        </p:spPr>
        <p:txBody>
          <a:bodyPr wrap="none" lIns="0" tIns="0" rIns="0" bIns="0" rtlCol="0" anchor="t"/>
          <a:lstStyle/>
          <a:p>
            <a:pPr marL="0" indent="0" algn="ctr">
              <a:lnSpc>
                <a:spcPts val="2050"/>
              </a:lnSpc>
              <a:buNone/>
            </a:pPr>
            <a:r>
              <a:rPr lang="en-US" sz="1650" dirty="0">
                <a:solidFill>
                  <a:srgbClr val="2C3249"/>
                </a:solidFill>
                <a:latin typeface="Kanit" pitchFamily="34" charset="0"/>
                <a:ea typeface="Kanit" pitchFamily="34" charset="-122"/>
                <a:cs typeface="Kanit" pitchFamily="34" charset="-120"/>
              </a:rPr>
              <a:t>Time-Saving</a:t>
            </a:r>
            <a:endParaRPr lang="en-US" sz="1650" dirty="0"/>
          </a:p>
        </p:txBody>
      </p:sp>
      <p:sp>
        <p:nvSpPr>
          <p:cNvPr id="16" name="Text 13"/>
          <p:cNvSpPr/>
          <p:nvPr/>
        </p:nvSpPr>
        <p:spPr>
          <a:xfrm>
            <a:off x="4752023" y="6683931"/>
            <a:ext cx="3248739" cy="1079659"/>
          </a:xfrm>
          <a:prstGeom prst="rect">
            <a:avLst/>
          </a:prstGeom>
          <a:noFill/>
          <a:ln/>
        </p:spPr>
        <p:txBody>
          <a:bodyPr wrap="square" lIns="0" tIns="0" rIns="0" bIns="0" rtlCol="0" anchor="t"/>
          <a:lstStyle/>
          <a:p>
            <a:pPr marL="0" indent="0" algn="ctr">
              <a:lnSpc>
                <a:spcPts val="2100"/>
              </a:lnSpc>
              <a:buNone/>
            </a:pPr>
            <a:r>
              <a:rPr lang="en-US" sz="1300" dirty="0">
                <a:solidFill>
                  <a:srgbClr val="2C3249"/>
                </a:solidFill>
                <a:latin typeface="Martel Sans" pitchFamily="34" charset="0"/>
                <a:ea typeface="Martel Sans" pitchFamily="34" charset="-122"/>
                <a:cs typeface="Martel Sans" pitchFamily="34" charset="-120"/>
              </a:rPr>
              <a:t>Reduce paperwork and simplify the process of managing your health and insurance, freeing up your time for other important things.</a:t>
            </a:r>
            <a:endParaRPr lang="en-US" sz="1300" dirty="0"/>
          </a:p>
        </p:txBody>
      </p:sp>
      <p:sp>
        <p:nvSpPr>
          <p:cNvPr id="17" name="Shape 14"/>
          <p:cNvSpPr/>
          <p:nvPr/>
        </p:nvSpPr>
        <p:spPr>
          <a:xfrm>
            <a:off x="8242221" y="4969133"/>
            <a:ext cx="22860" cy="590550"/>
          </a:xfrm>
          <a:prstGeom prst="roundRect">
            <a:avLst>
              <a:gd name="adj" fmla="val 310056"/>
            </a:avLst>
          </a:prstGeom>
          <a:solidFill>
            <a:srgbClr val="C5D2CF"/>
          </a:solidFill>
          <a:ln/>
        </p:spPr>
      </p:sp>
      <p:sp>
        <p:nvSpPr>
          <p:cNvPr id="18" name="Shape 15"/>
          <p:cNvSpPr/>
          <p:nvPr/>
        </p:nvSpPr>
        <p:spPr>
          <a:xfrm>
            <a:off x="8063865" y="5369778"/>
            <a:ext cx="379690" cy="379690"/>
          </a:xfrm>
          <a:prstGeom prst="roundRect">
            <a:avLst>
              <a:gd name="adj" fmla="val 18668"/>
            </a:avLst>
          </a:prstGeom>
          <a:solidFill>
            <a:srgbClr val="DFECE9"/>
          </a:solidFill>
          <a:ln w="7620">
            <a:solidFill>
              <a:srgbClr val="C5D2CF"/>
            </a:solidFill>
            <a:prstDash val="solid"/>
          </a:ln>
        </p:spPr>
      </p:sp>
      <p:sp>
        <p:nvSpPr>
          <p:cNvPr id="19" name="Text 16"/>
          <p:cNvSpPr/>
          <p:nvPr/>
        </p:nvSpPr>
        <p:spPr>
          <a:xfrm>
            <a:off x="8188643" y="5433000"/>
            <a:ext cx="130135" cy="253127"/>
          </a:xfrm>
          <a:prstGeom prst="rect">
            <a:avLst/>
          </a:prstGeom>
          <a:noFill/>
          <a:ln/>
        </p:spPr>
        <p:txBody>
          <a:bodyPr wrap="none" lIns="0" tIns="0" rIns="0" bIns="0" rtlCol="0" anchor="t"/>
          <a:lstStyle/>
          <a:p>
            <a:pPr marL="0" indent="0" algn="ctr">
              <a:lnSpc>
                <a:spcPts val="1950"/>
              </a:lnSpc>
              <a:buNone/>
            </a:pPr>
            <a:r>
              <a:rPr lang="en-US" sz="1950" dirty="0">
                <a:solidFill>
                  <a:srgbClr val="2C3249"/>
                </a:solidFill>
                <a:latin typeface="Kanit" pitchFamily="34" charset="0"/>
                <a:ea typeface="Kanit" pitchFamily="34" charset="-122"/>
                <a:cs typeface="Kanit" pitchFamily="34" charset="-120"/>
              </a:rPr>
              <a:t>3</a:t>
            </a:r>
            <a:endParaRPr lang="en-US" sz="1950" dirty="0"/>
          </a:p>
        </p:txBody>
      </p:sp>
      <p:sp>
        <p:nvSpPr>
          <p:cNvPr id="20" name="Text 17"/>
          <p:cNvSpPr/>
          <p:nvPr/>
        </p:nvSpPr>
        <p:spPr>
          <a:xfrm>
            <a:off x="7198995" y="3355658"/>
            <a:ext cx="2109430" cy="263723"/>
          </a:xfrm>
          <a:prstGeom prst="rect">
            <a:avLst/>
          </a:prstGeom>
          <a:noFill/>
          <a:ln/>
        </p:spPr>
        <p:txBody>
          <a:bodyPr wrap="none" lIns="0" tIns="0" rIns="0" bIns="0" rtlCol="0" anchor="t"/>
          <a:lstStyle/>
          <a:p>
            <a:pPr marL="0" indent="0" algn="ctr">
              <a:lnSpc>
                <a:spcPts val="2050"/>
              </a:lnSpc>
              <a:buNone/>
            </a:pPr>
            <a:r>
              <a:rPr lang="en-US" sz="1650" dirty="0">
                <a:solidFill>
                  <a:srgbClr val="2C3249"/>
                </a:solidFill>
                <a:latin typeface="Kanit" pitchFamily="34" charset="0"/>
                <a:ea typeface="Kanit" pitchFamily="34" charset="-122"/>
                <a:cs typeface="Kanit" pitchFamily="34" charset="-120"/>
              </a:rPr>
              <a:t>Improved Healthcare</a:t>
            </a:r>
            <a:endParaRPr lang="en-US" sz="1650" dirty="0"/>
          </a:p>
        </p:txBody>
      </p:sp>
      <p:sp>
        <p:nvSpPr>
          <p:cNvPr id="21" name="Text 18"/>
          <p:cNvSpPr/>
          <p:nvPr/>
        </p:nvSpPr>
        <p:spPr>
          <a:xfrm>
            <a:off x="6629400" y="3720584"/>
            <a:ext cx="3248739" cy="1079659"/>
          </a:xfrm>
          <a:prstGeom prst="rect">
            <a:avLst/>
          </a:prstGeom>
          <a:noFill/>
          <a:ln/>
        </p:spPr>
        <p:txBody>
          <a:bodyPr wrap="square" lIns="0" tIns="0" rIns="0" bIns="0" rtlCol="0" anchor="t"/>
          <a:lstStyle/>
          <a:p>
            <a:pPr marL="0" indent="0" algn="ctr">
              <a:lnSpc>
                <a:spcPts val="2100"/>
              </a:lnSpc>
              <a:buNone/>
            </a:pPr>
            <a:r>
              <a:rPr lang="en-US" sz="1300" dirty="0">
                <a:solidFill>
                  <a:srgbClr val="2C3249"/>
                </a:solidFill>
                <a:latin typeface="Martel Sans" pitchFamily="34" charset="0"/>
                <a:ea typeface="Martel Sans" pitchFamily="34" charset="-122"/>
                <a:cs typeface="Martel Sans" pitchFamily="34" charset="-120"/>
              </a:rPr>
              <a:t>Make informed decisions about your health and insurance with easy access to accurate and comprehensive medical records.</a:t>
            </a:r>
            <a:endParaRPr lang="en-US" sz="1300" dirty="0"/>
          </a:p>
        </p:txBody>
      </p:sp>
      <p:sp>
        <p:nvSpPr>
          <p:cNvPr id="22" name="Shape 19"/>
          <p:cNvSpPr/>
          <p:nvPr/>
        </p:nvSpPr>
        <p:spPr>
          <a:xfrm>
            <a:off x="10119717" y="5559564"/>
            <a:ext cx="22860" cy="590550"/>
          </a:xfrm>
          <a:prstGeom prst="roundRect">
            <a:avLst>
              <a:gd name="adj" fmla="val 310056"/>
            </a:avLst>
          </a:prstGeom>
          <a:solidFill>
            <a:srgbClr val="C5D2CF"/>
          </a:solidFill>
          <a:ln/>
        </p:spPr>
      </p:sp>
      <p:sp>
        <p:nvSpPr>
          <p:cNvPr id="23" name="Shape 20"/>
          <p:cNvSpPr/>
          <p:nvPr/>
        </p:nvSpPr>
        <p:spPr>
          <a:xfrm>
            <a:off x="9941362" y="5369778"/>
            <a:ext cx="379690" cy="379690"/>
          </a:xfrm>
          <a:prstGeom prst="roundRect">
            <a:avLst>
              <a:gd name="adj" fmla="val 18668"/>
            </a:avLst>
          </a:prstGeom>
          <a:solidFill>
            <a:srgbClr val="DFECE9"/>
          </a:solidFill>
          <a:ln w="7620">
            <a:solidFill>
              <a:srgbClr val="C5D2CF"/>
            </a:solidFill>
            <a:prstDash val="solid"/>
          </a:ln>
        </p:spPr>
      </p:sp>
      <p:sp>
        <p:nvSpPr>
          <p:cNvPr id="24" name="Text 21"/>
          <p:cNvSpPr/>
          <p:nvPr/>
        </p:nvSpPr>
        <p:spPr>
          <a:xfrm>
            <a:off x="10062686" y="5433000"/>
            <a:ext cx="137041" cy="253127"/>
          </a:xfrm>
          <a:prstGeom prst="rect">
            <a:avLst/>
          </a:prstGeom>
          <a:noFill/>
          <a:ln/>
        </p:spPr>
        <p:txBody>
          <a:bodyPr wrap="none" lIns="0" tIns="0" rIns="0" bIns="0" rtlCol="0" anchor="t"/>
          <a:lstStyle/>
          <a:p>
            <a:pPr marL="0" indent="0" algn="ctr">
              <a:lnSpc>
                <a:spcPts val="1950"/>
              </a:lnSpc>
              <a:buNone/>
            </a:pPr>
            <a:r>
              <a:rPr lang="en-US" sz="1950" dirty="0">
                <a:solidFill>
                  <a:srgbClr val="2C3249"/>
                </a:solidFill>
                <a:latin typeface="Kanit" pitchFamily="34" charset="0"/>
                <a:ea typeface="Kanit" pitchFamily="34" charset="-122"/>
                <a:cs typeface="Kanit" pitchFamily="34" charset="-120"/>
              </a:rPr>
              <a:t>4</a:t>
            </a:r>
            <a:endParaRPr lang="en-US" sz="1950" dirty="0"/>
          </a:p>
        </p:txBody>
      </p:sp>
      <p:sp>
        <p:nvSpPr>
          <p:cNvPr id="25" name="Text 22"/>
          <p:cNvSpPr/>
          <p:nvPr/>
        </p:nvSpPr>
        <p:spPr>
          <a:xfrm>
            <a:off x="9076492" y="6319004"/>
            <a:ext cx="2109430" cy="263723"/>
          </a:xfrm>
          <a:prstGeom prst="rect">
            <a:avLst/>
          </a:prstGeom>
          <a:noFill/>
          <a:ln/>
        </p:spPr>
        <p:txBody>
          <a:bodyPr wrap="none" lIns="0" tIns="0" rIns="0" bIns="0" rtlCol="0" anchor="t"/>
          <a:lstStyle/>
          <a:p>
            <a:pPr marL="0" indent="0" algn="ctr">
              <a:lnSpc>
                <a:spcPts val="2050"/>
              </a:lnSpc>
              <a:buNone/>
            </a:pPr>
            <a:r>
              <a:rPr lang="en-US" sz="1650" dirty="0">
                <a:solidFill>
                  <a:srgbClr val="2C3249"/>
                </a:solidFill>
                <a:latin typeface="Kanit" pitchFamily="34" charset="0"/>
                <a:ea typeface="Kanit" pitchFamily="34" charset="-122"/>
                <a:cs typeface="Kanit" pitchFamily="34" charset="-120"/>
              </a:rPr>
              <a:t>Peace of Mind</a:t>
            </a:r>
            <a:endParaRPr lang="en-US" sz="1650" dirty="0"/>
          </a:p>
        </p:txBody>
      </p:sp>
      <p:sp>
        <p:nvSpPr>
          <p:cNvPr id="26" name="Text 23"/>
          <p:cNvSpPr/>
          <p:nvPr/>
        </p:nvSpPr>
        <p:spPr>
          <a:xfrm>
            <a:off x="8506897" y="6683931"/>
            <a:ext cx="3248739" cy="809744"/>
          </a:xfrm>
          <a:prstGeom prst="rect">
            <a:avLst/>
          </a:prstGeom>
          <a:noFill/>
          <a:ln/>
        </p:spPr>
        <p:txBody>
          <a:bodyPr wrap="square" lIns="0" tIns="0" rIns="0" bIns="0" rtlCol="0" anchor="t"/>
          <a:lstStyle/>
          <a:p>
            <a:pPr marL="0" indent="0" algn="ctr">
              <a:lnSpc>
                <a:spcPts val="2100"/>
              </a:lnSpc>
              <a:buNone/>
            </a:pPr>
            <a:r>
              <a:rPr lang="en-US" sz="1300" dirty="0">
                <a:solidFill>
                  <a:srgbClr val="2C3249"/>
                </a:solidFill>
                <a:latin typeface="Martel Sans" pitchFamily="34" charset="0"/>
                <a:ea typeface="Martel Sans" pitchFamily="34" charset="-122"/>
                <a:cs typeface="Martel Sans" pitchFamily="34" charset="-120"/>
              </a:rPr>
              <a:t>Rest assured knowing your health and insurance information is secure and readily available when you need it.</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567928" y="1143000"/>
            <a:ext cx="5845016" cy="507206"/>
          </a:xfrm>
          <a:prstGeom prst="rect">
            <a:avLst/>
          </a:prstGeom>
          <a:noFill/>
          <a:ln/>
        </p:spPr>
        <p:txBody>
          <a:bodyPr wrap="none" lIns="0" tIns="0" rIns="0" bIns="0" rtlCol="0" anchor="t"/>
          <a:lstStyle/>
          <a:p>
            <a:pPr marL="0" indent="0">
              <a:lnSpc>
                <a:spcPts val="3950"/>
              </a:lnSpc>
              <a:buNone/>
            </a:pPr>
            <a:r>
              <a:rPr lang="en-US" sz="3150" dirty="0">
                <a:solidFill>
                  <a:srgbClr val="272D45"/>
                </a:solidFill>
                <a:latin typeface="Kanit" pitchFamily="34" charset="0"/>
                <a:ea typeface="Kanit" pitchFamily="34" charset="-122"/>
                <a:cs typeface="Kanit" pitchFamily="34" charset="-120"/>
              </a:rPr>
              <a:t>Benefits for Healthcare Providers</a:t>
            </a:r>
            <a:endParaRPr lang="en-US" sz="3150" dirty="0"/>
          </a:p>
        </p:txBody>
      </p:sp>
      <p:pic>
        <p:nvPicPr>
          <p:cNvPr id="6" name="Image 1" descr="preencoded.png"/>
          <p:cNvPicPr>
            <a:picLocks noChangeAspect="1"/>
          </p:cNvPicPr>
          <p:nvPr/>
        </p:nvPicPr>
        <p:blipFill>
          <a:blip r:embed="rId4"/>
          <a:stretch>
            <a:fillRect/>
          </a:stretch>
        </p:blipFill>
        <p:spPr>
          <a:xfrm>
            <a:off x="567928" y="1893570"/>
            <a:ext cx="811411" cy="1298258"/>
          </a:xfrm>
          <a:prstGeom prst="rect">
            <a:avLst/>
          </a:prstGeom>
        </p:spPr>
      </p:pic>
      <p:sp>
        <p:nvSpPr>
          <p:cNvPr id="7" name="Text 3"/>
          <p:cNvSpPr/>
          <p:nvPr/>
        </p:nvSpPr>
        <p:spPr>
          <a:xfrm>
            <a:off x="1622703" y="2055852"/>
            <a:ext cx="2569012" cy="253603"/>
          </a:xfrm>
          <a:prstGeom prst="rect">
            <a:avLst/>
          </a:prstGeom>
          <a:noFill/>
          <a:ln/>
        </p:spPr>
        <p:txBody>
          <a:bodyPr wrap="none" lIns="0" tIns="0" rIns="0" bIns="0" rtlCol="0" anchor="t"/>
          <a:lstStyle/>
          <a:p>
            <a:pPr marL="0" indent="0" algn="l">
              <a:lnSpc>
                <a:spcPts val="1950"/>
              </a:lnSpc>
              <a:buNone/>
            </a:pPr>
            <a:r>
              <a:rPr lang="en-US" sz="1550" dirty="0">
                <a:solidFill>
                  <a:srgbClr val="2C3249"/>
                </a:solidFill>
                <a:latin typeface="Kanit" pitchFamily="34" charset="0"/>
                <a:ea typeface="Kanit" pitchFamily="34" charset="-122"/>
                <a:cs typeface="Kanit" pitchFamily="34" charset="-120"/>
              </a:rPr>
              <a:t>Accurate Patient Information</a:t>
            </a:r>
            <a:endParaRPr lang="en-US" sz="1550" dirty="0"/>
          </a:p>
        </p:txBody>
      </p:sp>
      <p:sp>
        <p:nvSpPr>
          <p:cNvPr id="8" name="Text 4"/>
          <p:cNvSpPr/>
          <p:nvPr/>
        </p:nvSpPr>
        <p:spPr>
          <a:xfrm>
            <a:off x="1622703" y="2406729"/>
            <a:ext cx="6953369" cy="519113"/>
          </a:xfrm>
          <a:prstGeom prst="rect">
            <a:avLst/>
          </a:prstGeom>
          <a:noFill/>
          <a:ln/>
        </p:spPr>
        <p:txBody>
          <a:bodyPr wrap="square" lIns="0" tIns="0" rIns="0" bIns="0" rtlCol="0" anchor="t"/>
          <a:lstStyle/>
          <a:p>
            <a:pPr marL="0" indent="0" algn="l">
              <a:lnSpc>
                <a:spcPts val="2000"/>
              </a:lnSpc>
              <a:buNone/>
            </a:pPr>
            <a:r>
              <a:rPr lang="en-US" sz="1250" dirty="0">
                <a:solidFill>
                  <a:srgbClr val="2C3249"/>
                </a:solidFill>
                <a:latin typeface="Martel Sans" pitchFamily="34" charset="0"/>
                <a:ea typeface="Martel Sans" pitchFamily="34" charset="-122"/>
                <a:cs typeface="Martel Sans" pitchFamily="34" charset="-120"/>
              </a:rPr>
              <a:t>Gain access to comprehensive and up-to-date patient medical records, streamlining diagnosis and treatment planning.</a:t>
            </a:r>
            <a:endParaRPr lang="en-US" sz="1250" dirty="0"/>
          </a:p>
        </p:txBody>
      </p:sp>
      <p:pic>
        <p:nvPicPr>
          <p:cNvPr id="9" name="Image 2" descr="preencoded.png"/>
          <p:cNvPicPr>
            <a:picLocks noChangeAspect="1"/>
          </p:cNvPicPr>
          <p:nvPr/>
        </p:nvPicPr>
        <p:blipFill>
          <a:blip r:embed="rId5"/>
          <a:stretch>
            <a:fillRect/>
          </a:stretch>
        </p:blipFill>
        <p:spPr>
          <a:xfrm>
            <a:off x="567928" y="3191828"/>
            <a:ext cx="811411" cy="1298258"/>
          </a:xfrm>
          <a:prstGeom prst="rect">
            <a:avLst/>
          </a:prstGeom>
        </p:spPr>
      </p:pic>
      <p:sp>
        <p:nvSpPr>
          <p:cNvPr id="10" name="Text 5"/>
          <p:cNvSpPr/>
          <p:nvPr/>
        </p:nvSpPr>
        <p:spPr>
          <a:xfrm>
            <a:off x="1622703" y="3354110"/>
            <a:ext cx="2818686" cy="253603"/>
          </a:xfrm>
          <a:prstGeom prst="rect">
            <a:avLst/>
          </a:prstGeom>
          <a:noFill/>
          <a:ln/>
        </p:spPr>
        <p:txBody>
          <a:bodyPr wrap="none" lIns="0" tIns="0" rIns="0" bIns="0" rtlCol="0" anchor="t"/>
          <a:lstStyle/>
          <a:p>
            <a:pPr marL="0" indent="0" algn="l">
              <a:lnSpc>
                <a:spcPts val="1950"/>
              </a:lnSpc>
              <a:buNone/>
            </a:pPr>
            <a:r>
              <a:rPr lang="en-US" sz="1550" dirty="0">
                <a:solidFill>
                  <a:srgbClr val="2C3249"/>
                </a:solidFill>
                <a:latin typeface="Kanit" pitchFamily="34" charset="0"/>
                <a:ea typeface="Kanit" pitchFamily="34" charset="-122"/>
                <a:cs typeface="Kanit" pitchFamily="34" charset="-120"/>
              </a:rPr>
              <a:t>Reduced Administrative Burden</a:t>
            </a:r>
            <a:endParaRPr lang="en-US" sz="1550" dirty="0"/>
          </a:p>
        </p:txBody>
      </p:sp>
      <p:sp>
        <p:nvSpPr>
          <p:cNvPr id="11" name="Text 6"/>
          <p:cNvSpPr/>
          <p:nvPr/>
        </p:nvSpPr>
        <p:spPr>
          <a:xfrm>
            <a:off x="1622703" y="3704987"/>
            <a:ext cx="6953369" cy="519113"/>
          </a:xfrm>
          <a:prstGeom prst="rect">
            <a:avLst/>
          </a:prstGeom>
          <a:noFill/>
          <a:ln/>
        </p:spPr>
        <p:txBody>
          <a:bodyPr wrap="square" lIns="0" tIns="0" rIns="0" bIns="0" rtlCol="0" anchor="t"/>
          <a:lstStyle/>
          <a:p>
            <a:pPr marL="0" indent="0" algn="l">
              <a:lnSpc>
                <a:spcPts val="2000"/>
              </a:lnSpc>
              <a:buNone/>
            </a:pPr>
            <a:r>
              <a:rPr lang="en-US" sz="1250" dirty="0">
                <a:solidFill>
                  <a:srgbClr val="2C3249"/>
                </a:solidFill>
                <a:latin typeface="Martel Sans" pitchFamily="34" charset="0"/>
                <a:ea typeface="Martel Sans" pitchFamily="34" charset="-122"/>
                <a:cs typeface="Martel Sans" pitchFamily="34" charset="-120"/>
              </a:rPr>
              <a:t>Spend less time on paperwork and administrative tasks, allowing you to focus on providing quality care.</a:t>
            </a:r>
            <a:endParaRPr lang="en-US" sz="1250" dirty="0"/>
          </a:p>
        </p:txBody>
      </p:sp>
      <p:pic>
        <p:nvPicPr>
          <p:cNvPr id="12" name="Image 3" descr="preencoded.png"/>
          <p:cNvPicPr>
            <a:picLocks noChangeAspect="1"/>
          </p:cNvPicPr>
          <p:nvPr/>
        </p:nvPicPr>
        <p:blipFill>
          <a:blip r:embed="rId6"/>
          <a:stretch>
            <a:fillRect/>
          </a:stretch>
        </p:blipFill>
        <p:spPr>
          <a:xfrm>
            <a:off x="567928" y="4490085"/>
            <a:ext cx="811411" cy="1298258"/>
          </a:xfrm>
          <a:prstGeom prst="rect">
            <a:avLst/>
          </a:prstGeom>
        </p:spPr>
      </p:pic>
      <p:sp>
        <p:nvSpPr>
          <p:cNvPr id="13" name="Text 7"/>
          <p:cNvSpPr/>
          <p:nvPr/>
        </p:nvSpPr>
        <p:spPr>
          <a:xfrm>
            <a:off x="1622703" y="4652367"/>
            <a:ext cx="2993469" cy="253603"/>
          </a:xfrm>
          <a:prstGeom prst="rect">
            <a:avLst/>
          </a:prstGeom>
          <a:noFill/>
          <a:ln/>
        </p:spPr>
        <p:txBody>
          <a:bodyPr wrap="none" lIns="0" tIns="0" rIns="0" bIns="0" rtlCol="0" anchor="t"/>
          <a:lstStyle/>
          <a:p>
            <a:pPr marL="0" indent="0" algn="l">
              <a:lnSpc>
                <a:spcPts val="1950"/>
              </a:lnSpc>
              <a:buNone/>
            </a:pPr>
            <a:r>
              <a:rPr lang="en-US" sz="1550" dirty="0">
                <a:solidFill>
                  <a:srgbClr val="2C3249"/>
                </a:solidFill>
                <a:latin typeface="Kanit" pitchFamily="34" charset="0"/>
                <a:ea typeface="Kanit" pitchFamily="34" charset="-122"/>
                <a:cs typeface="Kanit" pitchFamily="34" charset="-120"/>
              </a:rPr>
              <a:t>Improved Patient Communication</a:t>
            </a:r>
            <a:endParaRPr lang="en-US" sz="1550" dirty="0"/>
          </a:p>
        </p:txBody>
      </p:sp>
      <p:sp>
        <p:nvSpPr>
          <p:cNvPr id="14" name="Text 8"/>
          <p:cNvSpPr/>
          <p:nvPr/>
        </p:nvSpPr>
        <p:spPr>
          <a:xfrm>
            <a:off x="1622703" y="5003244"/>
            <a:ext cx="6953369" cy="519113"/>
          </a:xfrm>
          <a:prstGeom prst="rect">
            <a:avLst/>
          </a:prstGeom>
          <a:noFill/>
          <a:ln/>
        </p:spPr>
        <p:txBody>
          <a:bodyPr wrap="square" lIns="0" tIns="0" rIns="0" bIns="0" rtlCol="0" anchor="t"/>
          <a:lstStyle/>
          <a:p>
            <a:pPr marL="0" indent="0" algn="l">
              <a:lnSpc>
                <a:spcPts val="2000"/>
              </a:lnSpc>
              <a:buNone/>
            </a:pPr>
            <a:r>
              <a:rPr lang="en-US" sz="1250" dirty="0">
                <a:solidFill>
                  <a:srgbClr val="2C3249"/>
                </a:solidFill>
                <a:latin typeface="Martel Sans" pitchFamily="34" charset="0"/>
                <a:ea typeface="Martel Sans" pitchFamily="34" charset="-122"/>
                <a:cs typeface="Martel Sans" pitchFamily="34" charset="-120"/>
              </a:rPr>
              <a:t>Facilitate seamless communication with patients, sharing important information and updates in a secure and efficient manner.</a:t>
            </a:r>
            <a:endParaRPr lang="en-US" sz="1250" dirty="0"/>
          </a:p>
        </p:txBody>
      </p:sp>
      <p:pic>
        <p:nvPicPr>
          <p:cNvPr id="15" name="Image 4" descr="preencoded.png"/>
          <p:cNvPicPr>
            <a:picLocks noChangeAspect="1"/>
          </p:cNvPicPr>
          <p:nvPr/>
        </p:nvPicPr>
        <p:blipFill>
          <a:blip r:embed="rId7"/>
          <a:stretch>
            <a:fillRect/>
          </a:stretch>
        </p:blipFill>
        <p:spPr>
          <a:xfrm>
            <a:off x="567928" y="5788343"/>
            <a:ext cx="811411" cy="1298258"/>
          </a:xfrm>
          <a:prstGeom prst="rect">
            <a:avLst/>
          </a:prstGeom>
        </p:spPr>
      </p:pic>
      <p:sp>
        <p:nvSpPr>
          <p:cNvPr id="16" name="Text 9"/>
          <p:cNvSpPr/>
          <p:nvPr/>
        </p:nvSpPr>
        <p:spPr>
          <a:xfrm>
            <a:off x="1622703" y="5950625"/>
            <a:ext cx="2028587" cy="253603"/>
          </a:xfrm>
          <a:prstGeom prst="rect">
            <a:avLst/>
          </a:prstGeom>
          <a:noFill/>
          <a:ln/>
        </p:spPr>
        <p:txBody>
          <a:bodyPr wrap="none" lIns="0" tIns="0" rIns="0" bIns="0" rtlCol="0" anchor="t"/>
          <a:lstStyle/>
          <a:p>
            <a:pPr marL="0" indent="0" algn="l">
              <a:lnSpc>
                <a:spcPts val="1950"/>
              </a:lnSpc>
              <a:buNone/>
            </a:pPr>
            <a:r>
              <a:rPr lang="en-US" sz="1550" dirty="0">
                <a:solidFill>
                  <a:srgbClr val="2C3249"/>
                </a:solidFill>
                <a:latin typeface="Kanit" pitchFamily="34" charset="0"/>
                <a:ea typeface="Kanit" pitchFamily="34" charset="-122"/>
                <a:cs typeface="Kanit" pitchFamily="34" charset="-120"/>
              </a:rPr>
              <a:t>Enhanced Patient Care</a:t>
            </a:r>
            <a:endParaRPr lang="en-US" sz="1550" dirty="0"/>
          </a:p>
        </p:txBody>
      </p:sp>
      <p:sp>
        <p:nvSpPr>
          <p:cNvPr id="17" name="Text 10"/>
          <p:cNvSpPr/>
          <p:nvPr/>
        </p:nvSpPr>
        <p:spPr>
          <a:xfrm>
            <a:off x="1622703" y="6301502"/>
            <a:ext cx="6953369" cy="519113"/>
          </a:xfrm>
          <a:prstGeom prst="rect">
            <a:avLst/>
          </a:prstGeom>
          <a:noFill/>
          <a:ln/>
        </p:spPr>
        <p:txBody>
          <a:bodyPr wrap="square" lIns="0" tIns="0" rIns="0" bIns="0" rtlCol="0" anchor="t"/>
          <a:lstStyle/>
          <a:p>
            <a:pPr marL="0" indent="0" algn="l">
              <a:lnSpc>
                <a:spcPts val="2000"/>
              </a:lnSpc>
              <a:buNone/>
            </a:pPr>
            <a:r>
              <a:rPr lang="en-US" sz="1250" dirty="0">
                <a:solidFill>
                  <a:srgbClr val="2C3249"/>
                </a:solidFill>
                <a:latin typeface="Martel Sans" pitchFamily="34" charset="0"/>
                <a:ea typeface="Martel Sans" pitchFamily="34" charset="-122"/>
                <a:cs typeface="Martel Sans" pitchFamily="34" charset="-120"/>
              </a:rPr>
              <a:t>Improve patient care by enabling better coordination and collaboration among healthcare providers, leading to more informed and personalized treatment plans.</a:t>
            </a:r>
            <a:endParaRPr lang="en-US" sz="12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6357" y="1722001"/>
            <a:ext cx="6411873" cy="544473"/>
          </a:xfrm>
          <a:prstGeom prst="rect">
            <a:avLst/>
          </a:prstGeom>
          <a:noFill/>
          <a:ln/>
        </p:spPr>
        <p:txBody>
          <a:bodyPr wrap="none" lIns="0" tIns="0" rIns="0" bIns="0" rtlCol="0" anchor="t"/>
          <a:lstStyle/>
          <a:p>
            <a:pPr marL="0" indent="0">
              <a:lnSpc>
                <a:spcPts val="4250"/>
              </a:lnSpc>
              <a:buNone/>
            </a:pPr>
            <a:r>
              <a:rPr lang="en-US" sz="3400" dirty="0">
                <a:solidFill>
                  <a:srgbClr val="272D45"/>
                </a:solidFill>
                <a:latin typeface="Kanit" pitchFamily="34" charset="0"/>
                <a:ea typeface="Kanit" pitchFamily="34" charset="-122"/>
                <a:cs typeface="Kanit" pitchFamily="34" charset="-120"/>
              </a:rPr>
              <a:t>Benefits for Insurance Companies</a:t>
            </a:r>
            <a:endParaRPr lang="en-US" sz="3400" dirty="0"/>
          </a:p>
        </p:txBody>
      </p:sp>
      <p:sp>
        <p:nvSpPr>
          <p:cNvPr id="6" name="Shape 3"/>
          <p:cNvSpPr/>
          <p:nvPr/>
        </p:nvSpPr>
        <p:spPr>
          <a:xfrm>
            <a:off x="6096357" y="2527816"/>
            <a:ext cx="7924086" cy="3979783"/>
          </a:xfrm>
          <a:prstGeom prst="roundRect">
            <a:avLst>
              <a:gd name="adj" fmla="val 1839"/>
            </a:avLst>
          </a:prstGeom>
          <a:noFill/>
          <a:ln w="7620">
            <a:solidFill>
              <a:srgbClr val="000000">
                <a:alpha val="8000"/>
              </a:srgbClr>
            </a:solidFill>
            <a:prstDash val="solid"/>
          </a:ln>
        </p:spPr>
      </p:sp>
      <p:sp>
        <p:nvSpPr>
          <p:cNvPr id="7" name="Shape 4"/>
          <p:cNvSpPr/>
          <p:nvPr/>
        </p:nvSpPr>
        <p:spPr>
          <a:xfrm>
            <a:off x="6103977" y="2535436"/>
            <a:ext cx="7908846" cy="1060847"/>
          </a:xfrm>
          <a:prstGeom prst="rect">
            <a:avLst/>
          </a:prstGeom>
          <a:solidFill>
            <a:srgbClr val="FFFFFF">
              <a:alpha val="4000"/>
            </a:srgbClr>
          </a:solidFill>
          <a:ln/>
        </p:spPr>
      </p:sp>
      <p:sp>
        <p:nvSpPr>
          <p:cNvPr id="8" name="Text 5"/>
          <p:cNvSpPr/>
          <p:nvPr/>
        </p:nvSpPr>
        <p:spPr>
          <a:xfrm>
            <a:off x="6278166" y="2647593"/>
            <a:ext cx="3602236" cy="278844"/>
          </a:xfrm>
          <a:prstGeom prst="rect">
            <a:avLst/>
          </a:prstGeom>
          <a:noFill/>
          <a:ln/>
        </p:spPr>
        <p:txBody>
          <a:bodyPr wrap="none" lIns="0" tIns="0" rIns="0" bIns="0" rtlCol="0" anchor="t"/>
          <a:lstStyle/>
          <a:p>
            <a:pPr marL="0" indent="0">
              <a:lnSpc>
                <a:spcPts val="2150"/>
              </a:lnSpc>
              <a:buNone/>
            </a:pPr>
            <a:r>
              <a:rPr lang="en-US" sz="1350" dirty="0">
                <a:solidFill>
                  <a:srgbClr val="2C3249"/>
                </a:solidFill>
                <a:latin typeface="Martel Sans" pitchFamily="34" charset="0"/>
                <a:ea typeface="Martel Sans" pitchFamily="34" charset="-122"/>
                <a:cs typeface="Martel Sans" pitchFamily="34" charset="-120"/>
              </a:rPr>
              <a:t>Faster Claim Processing</a:t>
            </a:r>
            <a:endParaRPr lang="en-US" sz="1350" dirty="0"/>
          </a:p>
        </p:txBody>
      </p:sp>
      <p:sp>
        <p:nvSpPr>
          <p:cNvPr id="9" name="Text 6"/>
          <p:cNvSpPr/>
          <p:nvPr/>
        </p:nvSpPr>
        <p:spPr>
          <a:xfrm>
            <a:off x="10236398" y="2647593"/>
            <a:ext cx="3602236" cy="836533"/>
          </a:xfrm>
          <a:prstGeom prst="rect">
            <a:avLst/>
          </a:prstGeom>
          <a:noFill/>
          <a:ln/>
        </p:spPr>
        <p:txBody>
          <a:bodyPr wrap="square" lIns="0" tIns="0" rIns="0" bIns="0" rtlCol="0" anchor="t"/>
          <a:lstStyle/>
          <a:p>
            <a:pPr marL="0" indent="0">
              <a:lnSpc>
                <a:spcPts val="2150"/>
              </a:lnSpc>
              <a:buNone/>
            </a:pPr>
            <a:r>
              <a:rPr lang="en-US" sz="1350" dirty="0">
                <a:solidFill>
                  <a:srgbClr val="2C3249"/>
                </a:solidFill>
                <a:latin typeface="Martel Sans" pitchFamily="34" charset="0"/>
                <a:ea typeface="Martel Sans" pitchFamily="34" charset="-122"/>
                <a:cs typeface="Martel Sans" pitchFamily="34" charset="-120"/>
              </a:rPr>
              <a:t>Access to accurate patient medical history simplifies claim verification and reduces processing time.</a:t>
            </a:r>
            <a:endParaRPr lang="en-US" sz="1350" dirty="0"/>
          </a:p>
        </p:txBody>
      </p:sp>
      <p:sp>
        <p:nvSpPr>
          <p:cNvPr id="10" name="Shape 7"/>
          <p:cNvSpPr/>
          <p:nvPr/>
        </p:nvSpPr>
        <p:spPr>
          <a:xfrm>
            <a:off x="6103977" y="3596283"/>
            <a:ext cx="7908846" cy="782003"/>
          </a:xfrm>
          <a:prstGeom prst="rect">
            <a:avLst/>
          </a:prstGeom>
          <a:solidFill>
            <a:srgbClr val="000000">
              <a:alpha val="4000"/>
            </a:srgbClr>
          </a:solidFill>
          <a:ln/>
        </p:spPr>
      </p:sp>
      <p:sp>
        <p:nvSpPr>
          <p:cNvPr id="11" name="Text 8"/>
          <p:cNvSpPr/>
          <p:nvPr/>
        </p:nvSpPr>
        <p:spPr>
          <a:xfrm>
            <a:off x="6278166" y="3708440"/>
            <a:ext cx="3602236" cy="278844"/>
          </a:xfrm>
          <a:prstGeom prst="rect">
            <a:avLst/>
          </a:prstGeom>
          <a:noFill/>
          <a:ln/>
        </p:spPr>
        <p:txBody>
          <a:bodyPr wrap="none" lIns="0" tIns="0" rIns="0" bIns="0" rtlCol="0" anchor="t"/>
          <a:lstStyle/>
          <a:p>
            <a:pPr marL="0" indent="0">
              <a:lnSpc>
                <a:spcPts val="2150"/>
              </a:lnSpc>
              <a:buNone/>
            </a:pPr>
            <a:r>
              <a:rPr lang="en-US" sz="1350" dirty="0">
                <a:solidFill>
                  <a:srgbClr val="2C3249"/>
                </a:solidFill>
                <a:latin typeface="Martel Sans" pitchFamily="34" charset="0"/>
                <a:ea typeface="Martel Sans" pitchFamily="34" charset="-122"/>
                <a:cs typeface="Martel Sans" pitchFamily="34" charset="-120"/>
              </a:rPr>
              <a:t>Reduced Fraud</a:t>
            </a:r>
            <a:endParaRPr lang="en-US" sz="1350" dirty="0"/>
          </a:p>
        </p:txBody>
      </p:sp>
      <p:sp>
        <p:nvSpPr>
          <p:cNvPr id="12" name="Text 9"/>
          <p:cNvSpPr/>
          <p:nvPr/>
        </p:nvSpPr>
        <p:spPr>
          <a:xfrm>
            <a:off x="10236398" y="3708440"/>
            <a:ext cx="3602236" cy="557689"/>
          </a:xfrm>
          <a:prstGeom prst="rect">
            <a:avLst/>
          </a:prstGeom>
          <a:noFill/>
          <a:ln/>
        </p:spPr>
        <p:txBody>
          <a:bodyPr wrap="square" lIns="0" tIns="0" rIns="0" bIns="0" rtlCol="0" anchor="t"/>
          <a:lstStyle/>
          <a:p>
            <a:pPr marL="0" indent="0">
              <a:lnSpc>
                <a:spcPts val="2150"/>
              </a:lnSpc>
              <a:buNone/>
            </a:pPr>
            <a:r>
              <a:rPr lang="en-US" sz="1350" dirty="0">
                <a:solidFill>
                  <a:srgbClr val="2C3249"/>
                </a:solidFill>
                <a:latin typeface="Martel Sans" pitchFamily="34" charset="0"/>
                <a:ea typeface="Martel Sans" pitchFamily="34" charset="-122"/>
                <a:cs typeface="Martel Sans" pitchFamily="34" charset="-120"/>
              </a:rPr>
              <a:t>Enhanced data security and access control measures help minimize fraudulent claims.</a:t>
            </a:r>
            <a:endParaRPr lang="en-US" sz="1350" dirty="0"/>
          </a:p>
        </p:txBody>
      </p:sp>
      <p:sp>
        <p:nvSpPr>
          <p:cNvPr id="13" name="Shape 10"/>
          <p:cNvSpPr/>
          <p:nvPr/>
        </p:nvSpPr>
        <p:spPr>
          <a:xfrm>
            <a:off x="6103977" y="4378285"/>
            <a:ext cx="7908846" cy="1060847"/>
          </a:xfrm>
          <a:prstGeom prst="rect">
            <a:avLst/>
          </a:prstGeom>
          <a:solidFill>
            <a:srgbClr val="FFFFFF">
              <a:alpha val="4000"/>
            </a:srgbClr>
          </a:solidFill>
          <a:ln/>
        </p:spPr>
      </p:sp>
      <p:sp>
        <p:nvSpPr>
          <p:cNvPr id="14" name="Text 11"/>
          <p:cNvSpPr/>
          <p:nvPr/>
        </p:nvSpPr>
        <p:spPr>
          <a:xfrm>
            <a:off x="6278166" y="4490442"/>
            <a:ext cx="3602236" cy="278844"/>
          </a:xfrm>
          <a:prstGeom prst="rect">
            <a:avLst/>
          </a:prstGeom>
          <a:noFill/>
          <a:ln/>
        </p:spPr>
        <p:txBody>
          <a:bodyPr wrap="none" lIns="0" tIns="0" rIns="0" bIns="0" rtlCol="0" anchor="t"/>
          <a:lstStyle/>
          <a:p>
            <a:pPr marL="0" indent="0">
              <a:lnSpc>
                <a:spcPts val="2150"/>
              </a:lnSpc>
              <a:buNone/>
            </a:pPr>
            <a:r>
              <a:rPr lang="en-US" sz="1350" dirty="0">
                <a:solidFill>
                  <a:srgbClr val="2C3249"/>
                </a:solidFill>
                <a:latin typeface="Martel Sans" pitchFamily="34" charset="0"/>
                <a:ea typeface="Martel Sans" pitchFamily="34" charset="-122"/>
                <a:cs typeface="Martel Sans" pitchFamily="34" charset="-120"/>
              </a:rPr>
              <a:t>Improved Customer Service</a:t>
            </a:r>
            <a:endParaRPr lang="en-US" sz="1350" dirty="0"/>
          </a:p>
        </p:txBody>
      </p:sp>
      <p:sp>
        <p:nvSpPr>
          <p:cNvPr id="15" name="Text 12"/>
          <p:cNvSpPr/>
          <p:nvPr/>
        </p:nvSpPr>
        <p:spPr>
          <a:xfrm>
            <a:off x="10236398" y="4490442"/>
            <a:ext cx="3602236" cy="836533"/>
          </a:xfrm>
          <a:prstGeom prst="rect">
            <a:avLst/>
          </a:prstGeom>
          <a:noFill/>
          <a:ln/>
        </p:spPr>
        <p:txBody>
          <a:bodyPr wrap="square" lIns="0" tIns="0" rIns="0" bIns="0" rtlCol="0" anchor="t"/>
          <a:lstStyle/>
          <a:p>
            <a:pPr marL="0" indent="0">
              <a:lnSpc>
                <a:spcPts val="2150"/>
              </a:lnSpc>
              <a:buNone/>
            </a:pPr>
            <a:r>
              <a:rPr lang="en-US" sz="1350" dirty="0">
                <a:solidFill>
                  <a:srgbClr val="2C3249"/>
                </a:solidFill>
                <a:latin typeface="Martel Sans" pitchFamily="34" charset="0"/>
                <a:ea typeface="Martel Sans" pitchFamily="34" charset="-122"/>
                <a:cs typeface="Martel Sans" pitchFamily="34" charset="-120"/>
              </a:rPr>
              <a:t>Provide better customer service by offering quick and efficient access to insurance information and claim status updates.</a:t>
            </a:r>
            <a:endParaRPr lang="en-US" sz="1350" dirty="0"/>
          </a:p>
        </p:txBody>
      </p:sp>
      <p:sp>
        <p:nvSpPr>
          <p:cNvPr id="16" name="Shape 13"/>
          <p:cNvSpPr/>
          <p:nvPr/>
        </p:nvSpPr>
        <p:spPr>
          <a:xfrm>
            <a:off x="6103977" y="5439132"/>
            <a:ext cx="7908846" cy="1060847"/>
          </a:xfrm>
          <a:prstGeom prst="rect">
            <a:avLst/>
          </a:prstGeom>
          <a:solidFill>
            <a:srgbClr val="000000">
              <a:alpha val="4000"/>
            </a:srgbClr>
          </a:solidFill>
          <a:ln/>
        </p:spPr>
      </p:sp>
      <p:sp>
        <p:nvSpPr>
          <p:cNvPr id="17" name="Text 14"/>
          <p:cNvSpPr/>
          <p:nvPr/>
        </p:nvSpPr>
        <p:spPr>
          <a:xfrm>
            <a:off x="6278166" y="5551289"/>
            <a:ext cx="3602236" cy="278844"/>
          </a:xfrm>
          <a:prstGeom prst="rect">
            <a:avLst/>
          </a:prstGeom>
          <a:noFill/>
          <a:ln/>
        </p:spPr>
        <p:txBody>
          <a:bodyPr wrap="none" lIns="0" tIns="0" rIns="0" bIns="0" rtlCol="0" anchor="t"/>
          <a:lstStyle/>
          <a:p>
            <a:pPr marL="0" indent="0">
              <a:lnSpc>
                <a:spcPts val="2150"/>
              </a:lnSpc>
              <a:buNone/>
            </a:pPr>
            <a:r>
              <a:rPr lang="en-US" sz="1350" dirty="0">
                <a:solidFill>
                  <a:srgbClr val="2C3249"/>
                </a:solidFill>
                <a:latin typeface="Martel Sans" pitchFamily="34" charset="0"/>
                <a:ea typeface="Martel Sans" pitchFamily="34" charset="-122"/>
                <a:cs typeface="Martel Sans" pitchFamily="34" charset="-120"/>
              </a:rPr>
              <a:t>Personalized Services</a:t>
            </a:r>
            <a:endParaRPr lang="en-US" sz="1350" dirty="0"/>
          </a:p>
        </p:txBody>
      </p:sp>
      <p:sp>
        <p:nvSpPr>
          <p:cNvPr id="18" name="Text 15"/>
          <p:cNvSpPr/>
          <p:nvPr/>
        </p:nvSpPr>
        <p:spPr>
          <a:xfrm>
            <a:off x="10236398" y="5551289"/>
            <a:ext cx="3602236" cy="836533"/>
          </a:xfrm>
          <a:prstGeom prst="rect">
            <a:avLst/>
          </a:prstGeom>
          <a:noFill/>
          <a:ln/>
        </p:spPr>
        <p:txBody>
          <a:bodyPr wrap="square" lIns="0" tIns="0" rIns="0" bIns="0" rtlCol="0" anchor="t"/>
          <a:lstStyle/>
          <a:p>
            <a:pPr marL="0" indent="0">
              <a:lnSpc>
                <a:spcPts val="2150"/>
              </a:lnSpc>
              <a:buNone/>
            </a:pPr>
            <a:r>
              <a:rPr lang="en-US" sz="1350" dirty="0">
                <a:solidFill>
                  <a:srgbClr val="2C3249"/>
                </a:solidFill>
                <a:latin typeface="Martel Sans" pitchFamily="34" charset="0"/>
                <a:ea typeface="Martel Sans" pitchFamily="34" charset="-122"/>
                <a:cs typeface="Martel Sans" pitchFamily="34" charset="-120"/>
              </a:rPr>
              <a:t>Leverage patient medical data to offer personalized insurance plans and services tailored to their specific needs.</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3035498"/>
          </a:xfrm>
          <a:prstGeom prst="rect">
            <a:avLst/>
          </a:prstGeom>
        </p:spPr>
      </p:pic>
      <p:sp>
        <p:nvSpPr>
          <p:cNvPr id="5" name="Text 2"/>
          <p:cNvSpPr/>
          <p:nvPr/>
        </p:nvSpPr>
        <p:spPr>
          <a:xfrm>
            <a:off x="849868" y="3704987"/>
            <a:ext cx="6464975" cy="758785"/>
          </a:xfrm>
          <a:prstGeom prst="rect">
            <a:avLst/>
          </a:prstGeom>
          <a:noFill/>
          <a:ln/>
        </p:spPr>
        <p:txBody>
          <a:bodyPr wrap="none" lIns="0" tIns="0" rIns="0" bIns="0" rtlCol="0" anchor="t"/>
          <a:lstStyle/>
          <a:p>
            <a:pPr marL="0" indent="0">
              <a:lnSpc>
                <a:spcPts val="5950"/>
              </a:lnSpc>
              <a:buNone/>
            </a:pPr>
            <a:r>
              <a:rPr lang="en-US" sz="4750" dirty="0">
                <a:solidFill>
                  <a:srgbClr val="272D45"/>
                </a:solidFill>
                <a:latin typeface="Kanit" pitchFamily="34" charset="0"/>
                <a:ea typeface="Kanit" pitchFamily="34" charset="-122"/>
                <a:cs typeface="Kanit" pitchFamily="34" charset="-120"/>
              </a:rPr>
              <a:t>Revenue Sources of ACE</a:t>
            </a:r>
            <a:endParaRPr lang="en-US" sz="4750" dirty="0"/>
          </a:p>
        </p:txBody>
      </p:sp>
      <p:sp>
        <p:nvSpPr>
          <p:cNvPr id="6" name="Shape 3"/>
          <p:cNvSpPr/>
          <p:nvPr/>
        </p:nvSpPr>
        <p:spPr>
          <a:xfrm>
            <a:off x="849868" y="5101114"/>
            <a:ext cx="546378" cy="546378"/>
          </a:xfrm>
          <a:prstGeom prst="roundRect">
            <a:avLst>
              <a:gd name="adj" fmla="val 18667"/>
            </a:avLst>
          </a:prstGeom>
          <a:solidFill>
            <a:srgbClr val="DFECE9"/>
          </a:solidFill>
          <a:ln w="7620">
            <a:solidFill>
              <a:srgbClr val="C5D2CF"/>
            </a:solidFill>
            <a:prstDash val="solid"/>
          </a:ln>
        </p:spPr>
      </p:sp>
      <p:sp>
        <p:nvSpPr>
          <p:cNvPr id="7" name="Text 4"/>
          <p:cNvSpPr/>
          <p:nvPr/>
        </p:nvSpPr>
        <p:spPr>
          <a:xfrm>
            <a:off x="1067633" y="5192197"/>
            <a:ext cx="110728" cy="364212"/>
          </a:xfrm>
          <a:prstGeom prst="rect">
            <a:avLst/>
          </a:prstGeom>
          <a:noFill/>
          <a:ln/>
        </p:spPr>
        <p:txBody>
          <a:bodyPr wrap="none" lIns="0" tIns="0" rIns="0" bIns="0" rtlCol="0" anchor="t"/>
          <a:lstStyle/>
          <a:p>
            <a:pPr marL="0" indent="0" algn="ctr">
              <a:lnSpc>
                <a:spcPts val="2850"/>
              </a:lnSpc>
              <a:buNone/>
            </a:pPr>
            <a:r>
              <a:rPr lang="en-US" sz="2850" dirty="0">
                <a:solidFill>
                  <a:srgbClr val="2C3249"/>
                </a:solidFill>
                <a:latin typeface="Kanit" pitchFamily="34" charset="0"/>
                <a:ea typeface="Kanit" pitchFamily="34" charset="-122"/>
                <a:cs typeface="Kanit" pitchFamily="34" charset="-120"/>
              </a:rPr>
              <a:t>1</a:t>
            </a:r>
            <a:endParaRPr lang="en-US" sz="2850" dirty="0"/>
          </a:p>
        </p:txBody>
      </p:sp>
      <p:sp>
        <p:nvSpPr>
          <p:cNvPr id="8" name="Text 5"/>
          <p:cNvSpPr/>
          <p:nvPr/>
        </p:nvSpPr>
        <p:spPr>
          <a:xfrm>
            <a:off x="1639014" y="5101114"/>
            <a:ext cx="3359229" cy="758904"/>
          </a:xfrm>
          <a:prstGeom prst="rect">
            <a:avLst/>
          </a:prstGeom>
          <a:noFill/>
          <a:ln/>
        </p:spPr>
        <p:txBody>
          <a:bodyPr wrap="square" lIns="0" tIns="0" rIns="0" bIns="0" rtlCol="0" anchor="t"/>
          <a:lstStyle/>
          <a:p>
            <a:pPr marL="0" indent="0">
              <a:lnSpc>
                <a:spcPts val="2950"/>
              </a:lnSpc>
              <a:buNone/>
            </a:pPr>
            <a:r>
              <a:rPr lang="en-US" sz="2350" dirty="0">
                <a:solidFill>
                  <a:srgbClr val="2C3249"/>
                </a:solidFill>
                <a:latin typeface="Kanit" pitchFamily="34" charset="0"/>
                <a:ea typeface="Kanit" pitchFamily="34" charset="-122"/>
                <a:cs typeface="Kanit" pitchFamily="34" charset="-120"/>
              </a:rPr>
              <a:t>Monthly Subscription Fees from Users</a:t>
            </a:r>
            <a:endParaRPr lang="en-US" sz="2350" dirty="0"/>
          </a:p>
        </p:txBody>
      </p:sp>
      <p:sp>
        <p:nvSpPr>
          <p:cNvPr id="9" name="Text 6"/>
          <p:cNvSpPr/>
          <p:nvPr/>
        </p:nvSpPr>
        <p:spPr>
          <a:xfrm>
            <a:off x="1639014" y="6005632"/>
            <a:ext cx="3359229" cy="1554480"/>
          </a:xfrm>
          <a:prstGeom prst="rect">
            <a:avLst/>
          </a:prstGeom>
          <a:noFill/>
          <a:ln/>
        </p:spPr>
        <p:txBody>
          <a:bodyPr wrap="square" lIns="0" tIns="0" rIns="0" bIns="0" rtlCol="0" anchor="t"/>
          <a:lstStyle/>
          <a:p>
            <a:pPr marL="0" indent="0">
              <a:lnSpc>
                <a:spcPts val="3050"/>
              </a:lnSpc>
              <a:buNone/>
            </a:pPr>
            <a:r>
              <a:rPr lang="en-US" sz="1900" dirty="0">
                <a:solidFill>
                  <a:srgbClr val="2C3249"/>
                </a:solidFill>
                <a:latin typeface="Martel Sans" pitchFamily="34" charset="0"/>
                <a:ea typeface="Martel Sans" pitchFamily="34" charset="-122"/>
                <a:cs typeface="Martel Sans" pitchFamily="34" charset="-120"/>
              </a:rPr>
              <a:t>Users pay a monthly fee for access to ACE's comprehensive healthcare platform.</a:t>
            </a:r>
            <a:endParaRPr lang="en-US" sz="1900" dirty="0"/>
          </a:p>
        </p:txBody>
      </p:sp>
      <p:sp>
        <p:nvSpPr>
          <p:cNvPr id="10" name="Shape 7"/>
          <p:cNvSpPr/>
          <p:nvPr/>
        </p:nvSpPr>
        <p:spPr>
          <a:xfrm>
            <a:off x="5241012" y="5101114"/>
            <a:ext cx="546378" cy="546378"/>
          </a:xfrm>
          <a:prstGeom prst="roundRect">
            <a:avLst>
              <a:gd name="adj" fmla="val 18667"/>
            </a:avLst>
          </a:prstGeom>
          <a:solidFill>
            <a:srgbClr val="DFECE9"/>
          </a:solidFill>
          <a:ln w="7620">
            <a:solidFill>
              <a:srgbClr val="C5D2CF"/>
            </a:solidFill>
            <a:prstDash val="solid"/>
          </a:ln>
        </p:spPr>
      </p:sp>
      <p:sp>
        <p:nvSpPr>
          <p:cNvPr id="11" name="Text 8"/>
          <p:cNvSpPr/>
          <p:nvPr/>
        </p:nvSpPr>
        <p:spPr>
          <a:xfrm>
            <a:off x="5421987" y="5192197"/>
            <a:ext cx="184309" cy="364212"/>
          </a:xfrm>
          <a:prstGeom prst="rect">
            <a:avLst/>
          </a:prstGeom>
          <a:noFill/>
          <a:ln/>
        </p:spPr>
        <p:txBody>
          <a:bodyPr wrap="none" lIns="0" tIns="0" rIns="0" bIns="0" rtlCol="0" anchor="t"/>
          <a:lstStyle/>
          <a:p>
            <a:pPr marL="0" indent="0" algn="ctr">
              <a:lnSpc>
                <a:spcPts val="2850"/>
              </a:lnSpc>
              <a:buNone/>
            </a:pPr>
            <a:r>
              <a:rPr lang="en-US" sz="2850" dirty="0">
                <a:solidFill>
                  <a:srgbClr val="2C3249"/>
                </a:solidFill>
                <a:latin typeface="Kanit" pitchFamily="34" charset="0"/>
                <a:ea typeface="Kanit" pitchFamily="34" charset="-122"/>
                <a:cs typeface="Kanit" pitchFamily="34" charset="-120"/>
              </a:rPr>
              <a:t>2</a:t>
            </a:r>
            <a:endParaRPr lang="en-US" sz="2850" dirty="0"/>
          </a:p>
        </p:txBody>
      </p:sp>
      <p:sp>
        <p:nvSpPr>
          <p:cNvPr id="12" name="Text 9"/>
          <p:cNvSpPr/>
          <p:nvPr/>
        </p:nvSpPr>
        <p:spPr>
          <a:xfrm>
            <a:off x="6030158" y="5101114"/>
            <a:ext cx="3359229" cy="758904"/>
          </a:xfrm>
          <a:prstGeom prst="rect">
            <a:avLst/>
          </a:prstGeom>
          <a:noFill/>
          <a:ln/>
        </p:spPr>
        <p:txBody>
          <a:bodyPr wrap="square" lIns="0" tIns="0" rIns="0" bIns="0" rtlCol="0" anchor="t"/>
          <a:lstStyle/>
          <a:p>
            <a:pPr marL="0" indent="0">
              <a:lnSpc>
                <a:spcPts val="2950"/>
              </a:lnSpc>
              <a:buNone/>
            </a:pPr>
            <a:r>
              <a:rPr lang="en-US" sz="2350" dirty="0">
                <a:solidFill>
                  <a:srgbClr val="2C3249"/>
                </a:solidFill>
                <a:latin typeface="Kanit" pitchFamily="34" charset="0"/>
                <a:ea typeface="Kanit" pitchFamily="34" charset="-122"/>
                <a:cs typeface="Kanit" pitchFamily="34" charset="-120"/>
              </a:rPr>
              <a:t>Subscription Fees from Hospitals</a:t>
            </a:r>
            <a:endParaRPr lang="en-US" sz="2350" dirty="0"/>
          </a:p>
        </p:txBody>
      </p:sp>
      <p:sp>
        <p:nvSpPr>
          <p:cNvPr id="13" name="Text 10"/>
          <p:cNvSpPr/>
          <p:nvPr/>
        </p:nvSpPr>
        <p:spPr>
          <a:xfrm>
            <a:off x="6030158" y="6005632"/>
            <a:ext cx="3359229" cy="1554480"/>
          </a:xfrm>
          <a:prstGeom prst="rect">
            <a:avLst/>
          </a:prstGeom>
          <a:noFill/>
          <a:ln/>
        </p:spPr>
        <p:txBody>
          <a:bodyPr wrap="square" lIns="0" tIns="0" rIns="0" bIns="0" rtlCol="0" anchor="t"/>
          <a:lstStyle/>
          <a:p>
            <a:pPr marL="0" indent="0">
              <a:lnSpc>
                <a:spcPts val="3050"/>
              </a:lnSpc>
              <a:buNone/>
            </a:pPr>
            <a:r>
              <a:rPr lang="en-US" sz="1900" dirty="0">
                <a:solidFill>
                  <a:srgbClr val="2C3249"/>
                </a:solidFill>
                <a:latin typeface="Martel Sans" pitchFamily="34" charset="0"/>
                <a:ea typeface="Martel Sans" pitchFamily="34" charset="-122"/>
                <a:cs typeface="Martel Sans" pitchFamily="34" charset="-120"/>
              </a:rPr>
              <a:t>Hospitals subscribe to ACE to streamline their operations and improve patient care.</a:t>
            </a:r>
            <a:endParaRPr lang="en-US" sz="1900" dirty="0"/>
          </a:p>
        </p:txBody>
      </p:sp>
      <p:sp>
        <p:nvSpPr>
          <p:cNvPr id="14" name="Shape 11"/>
          <p:cNvSpPr/>
          <p:nvPr/>
        </p:nvSpPr>
        <p:spPr>
          <a:xfrm>
            <a:off x="9632156" y="5101114"/>
            <a:ext cx="546378" cy="546378"/>
          </a:xfrm>
          <a:prstGeom prst="roundRect">
            <a:avLst>
              <a:gd name="adj" fmla="val 18667"/>
            </a:avLst>
          </a:prstGeom>
          <a:solidFill>
            <a:srgbClr val="DFECE9"/>
          </a:solidFill>
          <a:ln w="7620">
            <a:solidFill>
              <a:srgbClr val="C5D2CF"/>
            </a:solidFill>
            <a:prstDash val="solid"/>
          </a:ln>
        </p:spPr>
      </p:sp>
      <p:sp>
        <p:nvSpPr>
          <p:cNvPr id="15" name="Text 12"/>
          <p:cNvSpPr/>
          <p:nvPr/>
        </p:nvSpPr>
        <p:spPr>
          <a:xfrm>
            <a:off x="9811702" y="5192197"/>
            <a:ext cx="187285" cy="364212"/>
          </a:xfrm>
          <a:prstGeom prst="rect">
            <a:avLst/>
          </a:prstGeom>
          <a:noFill/>
          <a:ln/>
        </p:spPr>
        <p:txBody>
          <a:bodyPr wrap="none" lIns="0" tIns="0" rIns="0" bIns="0" rtlCol="0" anchor="t"/>
          <a:lstStyle/>
          <a:p>
            <a:pPr marL="0" indent="0" algn="ctr">
              <a:lnSpc>
                <a:spcPts val="2850"/>
              </a:lnSpc>
              <a:buNone/>
            </a:pPr>
            <a:r>
              <a:rPr lang="en-US" sz="2850" dirty="0">
                <a:solidFill>
                  <a:srgbClr val="2C3249"/>
                </a:solidFill>
                <a:latin typeface="Kanit" pitchFamily="34" charset="0"/>
                <a:ea typeface="Kanit" pitchFamily="34" charset="-122"/>
                <a:cs typeface="Kanit" pitchFamily="34" charset="-120"/>
              </a:rPr>
              <a:t>3</a:t>
            </a:r>
            <a:endParaRPr lang="en-US" sz="2850" dirty="0"/>
          </a:p>
        </p:txBody>
      </p:sp>
      <p:sp>
        <p:nvSpPr>
          <p:cNvPr id="16" name="Text 13"/>
          <p:cNvSpPr/>
          <p:nvPr/>
        </p:nvSpPr>
        <p:spPr>
          <a:xfrm>
            <a:off x="10421303" y="5101114"/>
            <a:ext cx="3359229" cy="758904"/>
          </a:xfrm>
          <a:prstGeom prst="rect">
            <a:avLst/>
          </a:prstGeom>
          <a:noFill/>
          <a:ln/>
        </p:spPr>
        <p:txBody>
          <a:bodyPr wrap="square" lIns="0" tIns="0" rIns="0" bIns="0" rtlCol="0" anchor="t"/>
          <a:lstStyle/>
          <a:p>
            <a:pPr marL="0" indent="0">
              <a:lnSpc>
                <a:spcPts val="2950"/>
              </a:lnSpc>
              <a:buNone/>
            </a:pPr>
            <a:r>
              <a:rPr lang="en-US" sz="2350" dirty="0">
                <a:solidFill>
                  <a:srgbClr val="2C3249"/>
                </a:solidFill>
                <a:latin typeface="Kanit" pitchFamily="34" charset="0"/>
                <a:ea typeface="Kanit" pitchFamily="34" charset="-122"/>
                <a:cs typeface="Kanit" pitchFamily="34" charset="-120"/>
              </a:rPr>
              <a:t>Fees Charged to Insurance Companies</a:t>
            </a:r>
            <a:endParaRPr lang="en-US" sz="2350" dirty="0"/>
          </a:p>
        </p:txBody>
      </p:sp>
      <p:sp>
        <p:nvSpPr>
          <p:cNvPr id="17" name="Text 14"/>
          <p:cNvSpPr/>
          <p:nvPr/>
        </p:nvSpPr>
        <p:spPr>
          <a:xfrm>
            <a:off x="10421303" y="6005632"/>
            <a:ext cx="3359229" cy="1165860"/>
          </a:xfrm>
          <a:prstGeom prst="rect">
            <a:avLst/>
          </a:prstGeom>
          <a:noFill/>
          <a:ln/>
        </p:spPr>
        <p:txBody>
          <a:bodyPr wrap="square" lIns="0" tIns="0" rIns="0" bIns="0" rtlCol="0" anchor="t"/>
          <a:lstStyle/>
          <a:p>
            <a:pPr marL="0" indent="0">
              <a:lnSpc>
                <a:spcPts val="3050"/>
              </a:lnSpc>
              <a:buNone/>
            </a:pPr>
            <a:r>
              <a:rPr lang="en-US" sz="1900" dirty="0">
                <a:solidFill>
                  <a:srgbClr val="2C3249"/>
                </a:solidFill>
                <a:latin typeface="Martel Sans" pitchFamily="34" charset="0"/>
                <a:ea typeface="Martel Sans" pitchFamily="34" charset="-122"/>
                <a:cs typeface="Martel Sans" pitchFamily="34" charset="-120"/>
              </a:rPr>
              <a:t>Insurance companies pay fees to advertise on ACE and reach a wide customer base.</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1065728" y="965716"/>
            <a:ext cx="3875842" cy="401241"/>
          </a:xfrm>
          <a:prstGeom prst="rect">
            <a:avLst/>
          </a:prstGeom>
          <a:noFill/>
          <a:ln/>
        </p:spPr>
        <p:txBody>
          <a:bodyPr wrap="none" lIns="0" tIns="0" rIns="0" bIns="0" rtlCol="0" anchor="t"/>
          <a:lstStyle/>
          <a:p>
            <a:pPr marL="0" indent="0">
              <a:lnSpc>
                <a:spcPts val="3150"/>
              </a:lnSpc>
              <a:buNone/>
            </a:pPr>
            <a:r>
              <a:rPr lang="en-US" sz="2500" dirty="0">
                <a:solidFill>
                  <a:srgbClr val="272D45"/>
                </a:solidFill>
                <a:latin typeface="Kanit" pitchFamily="34" charset="0"/>
                <a:ea typeface="Kanit" pitchFamily="34" charset="-122"/>
                <a:cs typeface="Kanit" pitchFamily="34" charset="-120"/>
              </a:rPr>
              <a:t>ACE: A Vision for the Future</a:t>
            </a:r>
            <a:endParaRPr lang="en-US" sz="2500" dirty="0"/>
          </a:p>
        </p:txBody>
      </p:sp>
      <p:pic>
        <p:nvPicPr>
          <p:cNvPr id="6" name="Image 1" descr="preencoded.png"/>
          <p:cNvPicPr>
            <a:picLocks noChangeAspect="1"/>
          </p:cNvPicPr>
          <p:nvPr/>
        </p:nvPicPr>
        <p:blipFill>
          <a:blip r:embed="rId4"/>
          <a:stretch>
            <a:fillRect/>
          </a:stretch>
        </p:blipFill>
        <p:spPr>
          <a:xfrm>
            <a:off x="1065728" y="1559481"/>
            <a:ext cx="320873" cy="320873"/>
          </a:xfrm>
          <a:prstGeom prst="rect">
            <a:avLst/>
          </a:prstGeom>
        </p:spPr>
      </p:pic>
      <p:sp>
        <p:nvSpPr>
          <p:cNvPr id="7" name="Text 3"/>
          <p:cNvSpPr/>
          <p:nvPr/>
        </p:nvSpPr>
        <p:spPr>
          <a:xfrm>
            <a:off x="1065728" y="2008703"/>
            <a:ext cx="1604605" cy="200620"/>
          </a:xfrm>
          <a:prstGeom prst="rect">
            <a:avLst/>
          </a:prstGeom>
          <a:noFill/>
          <a:ln/>
        </p:spPr>
        <p:txBody>
          <a:bodyPr wrap="none" lIns="0" tIns="0" rIns="0" bIns="0" rtlCol="0" anchor="t"/>
          <a:lstStyle/>
          <a:p>
            <a:pPr marL="0" indent="0" algn="l">
              <a:lnSpc>
                <a:spcPts val="1550"/>
              </a:lnSpc>
              <a:buNone/>
            </a:pPr>
            <a:r>
              <a:rPr lang="en-US" sz="1250" dirty="0">
                <a:solidFill>
                  <a:srgbClr val="2C3249"/>
                </a:solidFill>
                <a:latin typeface="Kanit" pitchFamily="34" charset="0"/>
                <a:ea typeface="Kanit" pitchFamily="34" charset="-122"/>
                <a:cs typeface="Kanit" pitchFamily="34" charset="-120"/>
              </a:rPr>
              <a:t>Secure Data</a:t>
            </a:r>
            <a:endParaRPr lang="en-US" sz="1250" dirty="0"/>
          </a:p>
        </p:txBody>
      </p:sp>
      <p:sp>
        <p:nvSpPr>
          <p:cNvPr id="8" name="Text 4"/>
          <p:cNvSpPr/>
          <p:nvPr/>
        </p:nvSpPr>
        <p:spPr>
          <a:xfrm>
            <a:off x="1065728" y="2286238"/>
            <a:ext cx="7012543" cy="410527"/>
          </a:xfrm>
          <a:prstGeom prst="rect">
            <a:avLst/>
          </a:prstGeom>
          <a:noFill/>
          <a:ln/>
        </p:spPr>
        <p:txBody>
          <a:bodyPr wrap="square" lIns="0" tIns="0" rIns="0" bIns="0" rtlCol="0" anchor="t"/>
          <a:lstStyle/>
          <a:p>
            <a:pPr marL="0" indent="0" algn="l">
              <a:lnSpc>
                <a:spcPts val="1600"/>
              </a:lnSpc>
              <a:buNone/>
            </a:pPr>
            <a:r>
              <a:rPr lang="en-US" sz="1000" dirty="0">
                <a:solidFill>
                  <a:srgbClr val="2C3249"/>
                </a:solidFill>
                <a:latin typeface="Martel Sans" pitchFamily="34" charset="0"/>
                <a:ea typeface="Martel Sans" pitchFamily="34" charset="-122"/>
                <a:cs typeface="Martel Sans" pitchFamily="34" charset="-120"/>
              </a:rPr>
              <a:t>Protecting your information is paramount. ACE uses advanced security measures to safeguard your medical records and insurance data.</a:t>
            </a:r>
            <a:endParaRPr lang="en-US" sz="1000" dirty="0"/>
          </a:p>
        </p:txBody>
      </p:sp>
      <p:pic>
        <p:nvPicPr>
          <p:cNvPr id="9" name="Image 2" descr="preencoded.png"/>
          <p:cNvPicPr>
            <a:picLocks noChangeAspect="1"/>
          </p:cNvPicPr>
          <p:nvPr/>
        </p:nvPicPr>
        <p:blipFill>
          <a:blip r:embed="rId5"/>
          <a:stretch>
            <a:fillRect/>
          </a:stretch>
        </p:blipFill>
        <p:spPr>
          <a:xfrm>
            <a:off x="1065728" y="3081814"/>
            <a:ext cx="320873" cy="320873"/>
          </a:xfrm>
          <a:prstGeom prst="rect">
            <a:avLst/>
          </a:prstGeom>
        </p:spPr>
      </p:pic>
      <p:sp>
        <p:nvSpPr>
          <p:cNvPr id="10" name="Text 5"/>
          <p:cNvSpPr/>
          <p:nvPr/>
        </p:nvSpPr>
        <p:spPr>
          <a:xfrm>
            <a:off x="1065728" y="3531037"/>
            <a:ext cx="1604605" cy="200620"/>
          </a:xfrm>
          <a:prstGeom prst="rect">
            <a:avLst/>
          </a:prstGeom>
          <a:noFill/>
          <a:ln/>
        </p:spPr>
        <p:txBody>
          <a:bodyPr wrap="none" lIns="0" tIns="0" rIns="0" bIns="0" rtlCol="0" anchor="t"/>
          <a:lstStyle/>
          <a:p>
            <a:pPr marL="0" indent="0" algn="l">
              <a:lnSpc>
                <a:spcPts val="1550"/>
              </a:lnSpc>
              <a:buNone/>
            </a:pPr>
            <a:r>
              <a:rPr lang="en-US" sz="1250" dirty="0">
                <a:solidFill>
                  <a:srgbClr val="2C3249"/>
                </a:solidFill>
                <a:latin typeface="Kanit" pitchFamily="34" charset="0"/>
                <a:ea typeface="Kanit" pitchFamily="34" charset="-122"/>
                <a:cs typeface="Kanit" pitchFamily="34" charset="-120"/>
              </a:rPr>
              <a:t>Easy Access</a:t>
            </a:r>
            <a:endParaRPr lang="en-US" sz="1250" dirty="0"/>
          </a:p>
        </p:txBody>
      </p:sp>
      <p:sp>
        <p:nvSpPr>
          <p:cNvPr id="11" name="Text 6"/>
          <p:cNvSpPr/>
          <p:nvPr/>
        </p:nvSpPr>
        <p:spPr>
          <a:xfrm>
            <a:off x="1065728" y="3808571"/>
            <a:ext cx="7012543" cy="410527"/>
          </a:xfrm>
          <a:prstGeom prst="rect">
            <a:avLst/>
          </a:prstGeom>
          <a:noFill/>
          <a:ln/>
        </p:spPr>
        <p:txBody>
          <a:bodyPr wrap="square" lIns="0" tIns="0" rIns="0" bIns="0" rtlCol="0" anchor="t"/>
          <a:lstStyle/>
          <a:p>
            <a:pPr marL="0" indent="0" algn="l">
              <a:lnSpc>
                <a:spcPts val="1600"/>
              </a:lnSpc>
              <a:buNone/>
            </a:pPr>
            <a:r>
              <a:rPr lang="en-US" sz="1000" dirty="0">
                <a:solidFill>
                  <a:srgbClr val="2C3249"/>
                </a:solidFill>
                <a:latin typeface="Martel Sans" pitchFamily="34" charset="0"/>
                <a:ea typeface="Martel Sans" pitchFamily="34" charset="-122"/>
                <a:cs typeface="Martel Sans" pitchFamily="34" charset="-120"/>
              </a:rPr>
              <a:t>ACE is designed to be user-friendly and accessible to everyone, regardless of technical expertise. It's available on multiple devices, making it convenient to use anytime, anywhere.</a:t>
            </a:r>
            <a:endParaRPr lang="en-US" sz="1000" dirty="0"/>
          </a:p>
        </p:txBody>
      </p:sp>
      <p:pic>
        <p:nvPicPr>
          <p:cNvPr id="12" name="Image 3" descr="preencoded.png"/>
          <p:cNvPicPr>
            <a:picLocks noChangeAspect="1"/>
          </p:cNvPicPr>
          <p:nvPr/>
        </p:nvPicPr>
        <p:blipFill>
          <a:blip r:embed="rId6"/>
          <a:stretch>
            <a:fillRect/>
          </a:stretch>
        </p:blipFill>
        <p:spPr>
          <a:xfrm>
            <a:off x="1065728" y="4604147"/>
            <a:ext cx="320873" cy="320873"/>
          </a:xfrm>
          <a:prstGeom prst="rect">
            <a:avLst/>
          </a:prstGeom>
        </p:spPr>
      </p:pic>
      <p:sp>
        <p:nvSpPr>
          <p:cNvPr id="13" name="Text 7"/>
          <p:cNvSpPr/>
          <p:nvPr/>
        </p:nvSpPr>
        <p:spPr>
          <a:xfrm>
            <a:off x="1065728" y="5053370"/>
            <a:ext cx="1604605" cy="200620"/>
          </a:xfrm>
          <a:prstGeom prst="rect">
            <a:avLst/>
          </a:prstGeom>
          <a:noFill/>
          <a:ln/>
        </p:spPr>
        <p:txBody>
          <a:bodyPr wrap="none" lIns="0" tIns="0" rIns="0" bIns="0" rtlCol="0" anchor="t"/>
          <a:lstStyle/>
          <a:p>
            <a:pPr marL="0" indent="0" algn="l">
              <a:lnSpc>
                <a:spcPts val="1550"/>
              </a:lnSpc>
              <a:buNone/>
            </a:pPr>
            <a:r>
              <a:rPr lang="en-US" sz="1250" dirty="0">
                <a:solidFill>
                  <a:srgbClr val="2C3249"/>
                </a:solidFill>
                <a:latin typeface="Kanit" pitchFamily="34" charset="0"/>
                <a:ea typeface="Kanit" pitchFamily="34" charset="-122"/>
                <a:cs typeface="Kanit" pitchFamily="34" charset="-120"/>
              </a:rPr>
              <a:t>Unified Platform</a:t>
            </a:r>
            <a:endParaRPr lang="en-US" sz="1250" dirty="0"/>
          </a:p>
        </p:txBody>
      </p:sp>
      <p:sp>
        <p:nvSpPr>
          <p:cNvPr id="14" name="Text 8"/>
          <p:cNvSpPr/>
          <p:nvPr/>
        </p:nvSpPr>
        <p:spPr>
          <a:xfrm>
            <a:off x="1065728" y="5330904"/>
            <a:ext cx="7012543" cy="410527"/>
          </a:xfrm>
          <a:prstGeom prst="rect">
            <a:avLst/>
          </a:prstGeom>
          <a:noFill/>
          <a:ln/>
        </p:spPr>
        <p:txBody>
          <a:bodyPr wrap="square" lIns="0" tIns="0" rIns="0" bIns="0" rtlCol="0" anchor="t"/>
          <a:lstStyle/>
          <a:p>
            <a:pPr marL="0" indent="0" algn="l">
              <a:lnSpc>
                <a:spcPts val="1600"/>
              </a:lnSpc>
              <a:buNone/>
            </a:pPr>
            <a:r>
              <a:rPr lang="en-US" sz="1000" dirty="0">
                <a:solidFill>
                  <a:srgbClr val="2C3249"/>
                </a:solidFill>
                <a:latin typeface="Martel Sans" pitchFamily="34" charset="0"/>
                <a:ea typeface="Martel Sans" pitchFamily="34" charset="-122"/>
                <a:cs typeface="Martel Sans" pitchFamily="34" charset="-120"/>
              </a:rPr>
              <a:t>ACE seamlessly integrates your medical history and insurance policies into one centralized platform, simplifying healthcare management.</a:t>
            </a:r>
            <a:endParaRPr lang="en-US" sz="1000" dirty="0"/>
          </a:p>
        </p:txBody>
      </p:sp>
      <p:pic>
        <p:nvPicPr>
          <p:cNvPr id="15" name="Image 4" descr="preencoded.png"/>
          <p:cNvPicPr>
            <a:picLocks noChangeAspect="1"/>
          </p:cNvPicPr>
          <p:nvPr/>
        </p:nvPicPr>
        <p:blipFill>
          <a:blip r:embed="rId7"/>
          <a:stretch>
            <a:fillRect/>
          </a:stretch>
        </p:blipFill>
        <p:spPr>
          <a:xfrm>
            <a:off x="1065728" y="6126480"/>
            <a:ext cx="320873" cy="320873"/>
          </a:xfrm>
          <a:prstGeom prst="rect">
            <a:avLst/>
          </a:prstGeom>
        </p:spPr>
      </p:pic>
      <p:sp>
        <p:nvSpPr>
          <p:cNvPr id="16" name="Text 9"/>
          <p:cNvSpPr/>
          <p:nvPr/>
        </p:nvSpPr>
        <p:spPr>
          <a:xfrm>
            <a:off x="1065728" y="6575703"/>
            <a:ext cx="1739146" cy="200620"/>
          </a:xfrm>
          <a:prstGeom prst="rect">
            <a:avLst/>
          </a:prstGeom>
          <a:noFill/>
          <a:ln/>
        </p:spPr>
        <p:txBody>
          <a:bodyPr wrap="none" lIns="0" tIns="0" rIns="0" bIns="0" rtlCol="0" anchor="t"/>
          <a:lstStyle/>
          <a:p>
            <a:pPr marL="0" indent="0" algn="l">
              <a:lnSpc>
                <a:spcPts val="1550"/>
              </a:lnSpc>
              <a:buNone/>
            </a:pPr>
            <a:r>
              <a:rPr lang="en-US" sz="1250" dirty="0">
                <a:solidFill>
                  <a:srgbClr val="2C3249"/>
                </a:solidFill>
                <a:latin typeface="Kanit" pitchFamily="34" charset="0"/>
                <a:ea typeface="Kanit" pitchFamily="34" charset="-122"/>
                <a:cs typeface="Kanit" pitchFamily="34" charset="-120"/>
              </a:rPr>
              <a:t>The Future of Healthcare</a:t>
            </a:r>
            <a:endParaRPr lang="en-US" sz="1250" dirty="0"/>
          </a:p>
        </p:txBody>
      </p:sp>
      <p:sp>
        <p:nvSpPr>
          <p:cNvPr id="17" name="Text 10"/>
          <p:cNvSpPr/>
          <p:nvPr/>
        </p:nvSpPr>
        <p:spPr>
          <a:xfrm>
            <a:off x="1065728" y="6853238"/>
            <a:ext cx="7012543" cy="410527"/>
          </a:xfrm>
          <a:prstGeom prst="rect">
            <a:avLst/>
          </a:prstGeom>
          <a:noFill/>
          <a:ln/>
        </p:spPr>
        <p:txBody>
          <a:bodyPr wrap="square" lIns="0" tIns="0" rIns="0" bIns="0" rtlCol="0" anchor="t"/>
          <a:lstStyle/>
          <a:p>
            <a:pPr marL="0" indent="0" algn="l">
              <a:lnSpc>
                <a:spcPts val="1600"/>
              </a:lnSpc>
              <a:buNone/>
            </a:pPr>
            <a:r>
              <a:rPr lang="en-US" sz="1000" dirty="0">
                <a:solidFill>
                  <a:srgbClr val="2C3249"/>
                </a:solidFill>
                <a:latin typeface="Martel Sans" pitchFamily="34" charset="0"/>
                <a:ea typeface="Martel Sans" pitchFamily="34" charset="-122"/>
                <a:cs typeface="Martel Sans" pitchFamily="34" charset="-120"/>
              </a:rPr>
              <a:t>ACE is more than just a platform; it's a vision for the future of healthcare, driven by innovation, accessibility, and empowerment.</a:t>
            </a:r>
            <a:endParaRPr lang="en-US" sz="1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782</Words>
  <Application>Microsoft Office PowerPoint</Application>
  <PresentationFormat>Custom</PresentationFormat>
  <Paragraphs>88</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Martel Sans</vt:lpstr>
      <vt:lpstr>Kanit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Subhajit Mitra</cp:lastModifiedBy>
  <cp:revision>2</cp:revision>
  <dcterms:created xsi:type="dcterms:W3CDTF">2024-08-29T19:23:51Z</dcterms:created>
  <dcterms:modified xsi:type="dcterms:W3CDTF">2024-08-29T19:27:13Z</dcterms:modified>
</cp:coreProperties>
</file>